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8" r:id="rId3"/>
    <p:sldId id="256" r:id="rId4"/>
    <p:sldId id="257" r:id="rId5"/>
    <p:sldId id="259" r:id="rId6"/>
    <p:sldId id="260" r:id="rId7"/>
    <p:sldId id="261" r:id="rId8"/>
    <p:sldId id="262" r:id="rId9"/>
    <p:sldId id="263" r:id="rId10"/>
    <p:sldId id="264" r:id="rId11"/>
    <p:sldId id="265" r:id="rId12"/>
    <p:sldId id="271" r:id="rId13"/>
    <p:sldId id="278" r:id="rId14"/>
    <p:sldId id="279" r:id="rId15"/>
    <p:sldId id="280" r:id="rId16"/>
    <p:sldId id="269" r:id="rId17"/>
    <p:sldId id="277" r:id="rId18"/>
    <p:sldId id="272" r:id="rId19"/>
    <p:sldId id="268" r:id="rId20"/>
    <p:sldId id="275" r:id="rId21"/>
    <p:sldId id="276" r:id="rId22"/>
    <p:sldId id="290" r:id="rId23"/>
    <p:sldId id="281" r:id="rId24"/>
    <p:sldId id="282" r:id="rId25"/>
    <p:sldId id="283" r:id="rId26"/>
    <p:sldId id="284" r:id="rId27"/>
    <p:sldId id="285" r:id="rId28"/>
    <p:sldId id="287" r:id="rId29"/>
    <p:sldId id="288" r:id="rId30"/>
    <p:sldId id="286" r:id="rId31"/>
    <p:sldId id="293" r:id="rId32"/>
    <p:sldId id="289" r:id="rId33"/>
    <p:sldId id="291" r:id="rId34"/>
    <p:sldId id="292" r:id="rId35"/>
    <p:sldId id="295" r:id="rId36"/>
    <p:sldId id="294" r:id="rId37"/>
    <p:sldId id="307" r:id="rId38"/>
    <p:sldId id="296" r:id="rId39"/>
    <p:sldId id="297" r:id="rId40"/>
    <p:sldId id="298" r:id="rId41"/>
    <p:sldId id="299" r:id="rId42"/>
    <p:sldId id="300" r:id="rId43"/>
    <p:sldId id="301" r:id="rId44"/>
    <p:sldId id="302" r:id="rId45"/>
    <p:sldId id="303" r:id="rId46"/>
    <p:sldId id="304" r:id="rId47"/>
    <p:sldId id="305" r:id="rId48"/>
    <p:sldId id="306" r:id="rId49"/>
    <p:sldId id="308" r:id="rId50"/>
    <p:sldId id="311" r:id="rId51"/>
    <p:sldId id="310" r:id="rId52"/>
    <p:sldId id="312" r:id="rId53"/>
    <p:sldId id="313" r:id="rId54"/>
    <p:sldId id="274" r:id="rId55"/>
    <p:sldId id="273" r:id="rId56"/>
    <p:sldId id="316" r:id="rId57"/>
    <p:sldId id="317" r:id="rId5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0" d="100"/>
          <a:sy n="50" d="100"/>
        </p:scale>
        <p:origin x="456" y="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28E80666-FB37-4B36-9149-507F3B0178E3}" type="datetimeFigureOut">
              <a:rPr lang="en-US" smtClean="0">
                <a:solidFill>
                  <a:prstClr val="black">
                    <a:lumMod val="50000"/>
                    <a:lumOff val="50000"/>
                  </a:prstClr>
                </a:solidFill>
              </a:rPr>
              <a:pPr/>
              <a:t>11/7/2019</a:t>
            </a:fld>
            <a:endParaRPr lang="en-US">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D7E63A33-8271-4DD0-9C48-789913D7C115}" type="slidenum">
              <a:rPr lang="en-US" smtClean="0">
                <a:solidFill>
                  <a:prstClr val="black">
                    <a:lumMod val="50000"/>
                    <a:lumOff val="50000"/>
                  </a:prstClr>
                </a:solidFill>
              </a:rPr>
              <a:pPr/>
              <a:t>‹#›</a:t>
            </a:fld>
            <a:endParaRPr lang="en-US">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zh-CN" altLang="en-US"/>
              <a:t>单击此处编辑母版标题样式</a:t>
            </a:r>
            <a:endParaRPr lang="en-US" dirty="0"/>
          </a:p>
        </p:txBody>
      </p:sp>
    </p:spTree>
    <p:extLst>
      <p:ext uri="{BB962C8B-B14F-4D97-AF65-F5344CB8AC3E}">
        <p14:creationId xmlns:p14="http://schemas.microsoft.com/office/powerpoint/2010/main" val="40409208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8E80666-FB37-4B36-9149-507F3B0178E3}" type="datetimeFigureOut">
              <a:rPr lang="en-US" smtClean="0">
                <a:solidFill>
                  <a:prstClr val="black">
                    <a:lumMod val="50000"/>
                    <a:lumOff val="50000"/>
                  </a:prstClr>
                </a:solidFill>
              </a:rPr>
              <a:pPr/>
              <a:t>11/7/2019</a:t>
            </a:fld>
            <a:endParaRPr lang="en-US">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D7E63A33-8271-4DD0-9C48-789913D7C115}" type="slidenum">
              <a:rPr lang="en-US" smtClean="0">
                <a:solidFill>
                  <a:prstClr val="black">
                    <a:lumMod val="50000"/>
                    <a:lumOff val="50000"/>
                  </a:prstClr>
                </a:solidFill>
              </a:rPr>
              <a:pPr/>
              <a:t>‹#›</a:t>
            </a:fld>
            <a:endParaRPr lang="en-US">
              <a:solidFill>
                <a:prstClr val="black">
                  <a:lumMod val="50000"/>
                  <a:lumOff val="50000"/>
                </a:prstClr>
              </a:solidFill>
            </a:endParaRPr>
          </a:p>
        </p:txBody>
      </p:sp>
      <p:sp>
        <p:nvSpPr>
          <p:cNvPr id="8" name="Title 7"/>
          <p:cNvSpPr>
            <a:spLocks noGrp="1"/>
          </p:cNvSpPr>
          <p:nvPr>
            <p:ph type="title"/>
          </p:nvPr>
        </p:nvSpPr>
        <p:spPr/>
        <p:txBody>
          <a:bodyPr/>
          <a:lstStyle/>
          <a:p>
            <a:r>
              <a:rPr lang="zh-CN" altLang="en-US"/>
              <a:t>单击此处编辑母版标题样式</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extLst>
      <p:ext uri="{BB962C8B-B14F-4D97-AF65-F5344CB8AC3E}">
        <p14:creationId xmlns:p14="http://schemas.microsoft.com/office/powerpoint/2010/main" val="34731694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zh-CN" altLang="en-US"/>
              <a:t>单击此处编辑母版标题样式</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28E80666-FB37-4B36-9149-507F3B0178E3}" type="datetimeFigureOut">
              <a:rPr lang="en-US" smtClean="0">
                <a:solidFill>
                  <a:prstClr val="black">
                    <a:lumMod val="50000"/>
                    <a:lumOff val="50000"/>
                  </a:prstClr>
                </a:solidFill>
              </a:rPr>
              <a:pPr/>
              <a:t>11/7/2019</a:t>
            </a:fld>
            <a:endParaRPr lang="en-US">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D7E63A33-8271-4DD0-9C48-789913D7C115}" type="slidenum">
              <a:rPr lang="en-US" smtClean="0">
                <a:solidFill>
                  <a:prstClr val="black">
                    <a:lumMod val="50000"/>
                    <a:lumOff val="50000"/>
                  </a:prstClr>
                </a:solidFill>
              </a: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2148485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8E80666-FB37-4B36-9149-507F3B0178E3}" type="datetimeFigureOut">
              <a:rPr lang="en-US" smtClean="0">
                <a:solidFill>
                  <a:prstClr val="black">
                    <a:lumMod val="50000"/>
                    <a:lumOff val="50000"/>
                  </a:prstClr>
                </a:solidFill>
              </a:rPr>
              <a:pPr/>
              <a:t>11/7/2019</a:t>
            </a:fld>
            <a:endParaRPr lang="en-US">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en-US">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D7E63A33-8271-4DD0-9C48-789913D7C115}" type="slidenum">
              <a:rPr lang="en-US" smtClean="0">
                <a:solidFill>
                  <a:prstClr val="black">
                    <a:lumMod val="50000"/>
                    <a:lumOff val="50000"/>
                  </a:prstClr>
                </a:solidFill>
              </a:rPr>
              <a:pPr/>
              <a:t>‹#›</a:t>
            </a:fld>
            <a:endParaRPr lang="en-US">
              <a:solidFill>
                <a:prstClr val="black">
                  <a:lumMod val="50000"/>
                  <a:lumOff val="50000"/>
                </a:prstClr>
              </a:solidFill>
            </a:endParaRPr>
          </a:p>
        </p:txBody>
      </p:sp>
      <p:sp>
        <p:nvSpPr>
          <p:cNvPr id="8" name="Title 7"/>
          <p:cNvSpPr>
            <a:spLocks noGrp="1"/>
          </p:cNvSpPr>
          <p:nvPr>
            <p:ph type="title"/>
          </p:nvPr>
        </p:nvSpPr>
        <p:spPr/>
        <p:txBody>
          <a:bodyPr/>
          <a:lstStyle/>
          <a:p>
            <a:r>
              <a:rPr lang="zh-CN" altLang="en-US"/>
              <a:t>单击此处编辑母版标题样式</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extLst>
      <p:ext uri="{BB962C8B-B14F-4D97-AF65-F5344CB8AC3E}">
        <p14:creationId xmlns:p14="http://schemas.microsoft.com/office/powerpoint/2010/main" val="5796699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zh-CN" altLang="en-US"/>
              <a:t>单击此处编辑母版文本样式</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28E80666-FB37-4B36-9149-507F3B0178E3}" type="datetimeFigureOut">
              <a:rPr lang="en-US" smtClean="0">
                <a:solidFill>
                  <a:prstClr val="black">
                    <a:lumMod val="50000"/>
                    <a:lumOff val="50000"/>
                  </a:prstClr>
                </a:solidFill>
              </a:rPr>
              <a:pPr/>
              <a:t>11/7/2019</a:t>
            </a:fld>
            <a:endParaRPr lang="en-US">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en-US">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D7E63A33-8271-4DD0-9C48-789913D7C115}" type="slidenum">
              <a:rPr lang="en-US" smtClean="0">
                <a:solidFill>
                  <a:prstClr val="black">
                    <a:lumMod val="50000"/>
                    <a:lumOff val="50000"/>
                  </a:prstClr>
                </a:solidFill>
              </a:rPr>
              <a:pPr/>
              <a:t>‹#›</a:t>
            </a:fld>
            <a:endParaRPr lang="en-US">
              <a:solidFill>
                <a:prstClr val="black">
                  <a:lumMod val="50000"/>
                  <a:lumOff val="50000"/>
                </a:prstClr>
              </a:solidFill>
            </a:endParaRPr>
          </a:p>
        </p:txBody>
      </p:sp>
      <p:sp>
        <p:nvSpPr>
          <p:cNvPr id="10" name="Title 9"/>
          <p:cNvSpPr>
            <a:spLocks noGrp="1"/>
          </p:cNvSpPr>
          <p:nvPr>
            <p:ph type="title"/>
          </p:nvPr>
        </p:nvSpPr>
        <p:spPr/>
        <p:txBody>
          <a:bodyPr/>
          <a:lstStyle/>
          <a:p>
            <a:r>
              <a:rPr lang="zh-CN" altLang="en-US"/>
              <a:t>单击此处编辑母版标题样式</a:t>
            </a:r>
            <a:endParaRPr lang="en-US" dirty="0"/>
          </a:p>
        </p:txBody>
      </p:sp>
    </p:spTree>
    <p:extLst>
      <p:ext uri="{BB962C8B-B14F-4D97-AF65-F5344CB8AC3E}">
        <p14:creationId xmlns:p14="http://schemas.microsoft.com/office/powerpoint/2010/main" val="11159299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28E80666-FB37-4B36-9149-507F3B0178E3}" type="datetimeFigureOut">
              <a:rPr lang="en-US" smtClean="0">
                <a:solidFill>
                  <a:prstClr val="black">
                    <a:lumMod val="50000"/>
                    <a:lumOff val="50000"/>
                  </a:prstClr>
                </a:solidFill>
              </a:rPr>
              <a:pPr/>
              <a:t>11/7/2019</a:t>
            </a:fld>
            <a:endParaRPr lang="en-US">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en-US">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D7E63A33-8271-4DD0-9C48-789913D7C115}" type="slidenum">
              <a:rPr lang="en-US" smtClean="0">
                <a:solidFill>
                  <a:prstClr val="black">
                    <a:lumMod val="50000"/>
                    <a:lumOff val="50000"/>
                  </a:prstClr>
                </a:solidFill>
              </a: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7331727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E80666-FB37-4B36-9149-507F3B0178E3}" type="datetimeFigureOut">
              <a:rPr lang="en-US" smtClean="0">
                <a:solidFill>
                  <a:prstClr val="black">
                    <a:lumMod val="50000"/>
                    <a:lumOff val="50000"/>
                  </a:prstClr>
                </a:solidFill>
              </a:rPr>
              <a:pPr/>
              <a:t>11/7/2019</a:t>
            </a:fld>
            <a:endParaRPr lang="en-US">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en-US">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D7E63A33-8271-4DD0-9C48-789913D7C115}" type="slidenum">
              <a:rPr lang="en-US" smtClean="0">
                <a:solidFill>
                  <a:prstClr val="black">
                    <a:lumMod val="50000"/>
                    <a:lumOff val="50000"/>
                  </a:prstClr>
                </a:solidFill>
              </a: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2141608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zh-CN" altLang="en-US"/>
              <a:t>单击此处编辑母版标题样式</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28E80666-FB37-4B36-9149-507F3B0178E3}" type="datetimeFigureOut">
              <a:rPr lang="en-US" smtClean="0">
                <a:solidFill>
                  <a:prstClr val="black">
                    <a:lumMod val="50000"/>
                    <a:lumOff val="50000"/>
                  </a:prstClr>
                </a:solidFill>
              </a:rPr>
              <a:pPr/>
              <a:t>11/7/2019</a:t>
            </a:fld>
            <a:endParaRPr lang="en-US">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en-US">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D7E63A33-8271-4DD0-9C48-789913D7C115}" type="slidenum">
              <a:rPr lang="en-US" smtClean="0">
                <a:solidFill>
                  <a:prstClr val="black">
                    <a:lumMod val="50000"/>
                    <a:lumOff val="50000"/>
                  </a:prstClr>
                </a:solidFill>
              </a: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2391086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28E80666-FB37-4B36-9149-507F3B0178E3}" type="datetimeFigureOut">
              <a:rPr lang="en-US" smtClean="0">
                <a:solidFill>
                  <a:prstClr val="black">
                    <a:lumMod val="50000"/>
                    <a:lumOff val="50000"/>
                  </a:prstClr>
                </a:solidFill>
              </a:rPr>
              <a:pPr/>
              <a:t>11/7/2019</a:t>
            </a:fld>
            <a:endParaRPr lang="en-US">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en-US">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D7E63A33-8271-4DD0-9C48-789913D7C115}" type="slidenum">
              <a:rPr lang="en-US" smtClean="0">
                <a:solidFill>
                  <a:prstClr val="black">
                    <a:lumMod val="50000"/>
                    <a:lumOff val="50000"/>
                  </a:prstClr>
                </a:solidFill>
              </a:rPr>
              <a:pPr/>
              <a:t>‹#›</a:t>
            </a:fld>
            <a:endParaRPr lang="en-US">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zh-CN" altLang="en-US"/>
              <a:t>单击此处编辑母版标题样式</a:t>
            </a:r>
            <a:endParaRPr lang="en-US" dirty="0"/>
          </a:p>
        </p:txBody>
      </p:sp>
    </p:spTree>
    <p:extLst>
      <p:ext uri="{BB962C8B-B14F-4D97-AF65-F5344CB8AC3E}">
        <p14:creationId xmlns:p14="http://schemas.microsoft.com/office/powerpoint/2010/main" val="7455274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28E80666-FB37-4B36-9149-507F3B0178E3}" type="datetimeFigureOut">
              <a:rPr lang="en-US" smtClean="0">
                <a:solidFill>
                  <a:prstClr val="black">
                    <a:lumMod val="50000"/>
                    <a:lumOff val="50000"/>
                  </a:prstClr>
                </a:solidFill>
              </a:rPr>
              <a:pPr/>
              <a:t>11/7/2019</a:t>
            </a:fld>
            <a:endParaRPr lang="en-US">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D7E63A33-8271-4DD0-9C48-789913D7C115}" type="slidenum">
              <a:rPr lang="en-US" smtClean="0">
                <a:solidFill>
                  <a:prstClr val="black">
                    <a:lumMod val="50000"/>
                    <a:lumOff val="50000"/>
                  </a:prstClr>
                </a:solidFill>
              </a: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23755366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zh-CN" altLang="en-US"/>
              <a:t>单击此处编辑母版标题样式</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28E80666-FB37-4B36-9149-507F3B0178E3}" type="datetimeFigureOut">
              <a:rPr lang="en-US" smtClean="0">
                <a:solidFill>
                  <a:prstClr val="black">
                    <a:lumMod val="50000"/>
                    <a:lumOff val="50000"/>
                  </a:prstClr>
                </a:solidFill>
              </a:rPr>
              <a:pPr/>
              <a:t>11/7/2019</a:t>
            </a:fld>
            <a:endParaRPr lang="en-US">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D7E63A33-8271-4DD0-9C48-789913D7C115}" type="slidenum">
              <a:rPr lang="en-US" smtClean="0">
                <a:solidFill>
                  <a:prstClr val="black">
                    <a:lumMod val="50000"/>
                    <a:lumOff val="50000"/>
                  </a:prstClr>
                </a:solidFill>
              </a: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2101478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2019/11/7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2019/11/7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2019/11/7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28E80666-FB37-4B36-9149-507F3B0178E3}" type="datetimeFigureOut">
              <a:rPr lang="en-US" smtClean="0">
                <a:solidFill>
                  <a:prstClr val="black">
                    <a:lumMod val="50000"/>
                    <a:lumOff val="50000"/>
                  </a:prstClr>
                </a:solidFill>
              </a:rPr>
              <a:pPr/>
              <a:t>11/7/2019</a:t>
            </a:fld>
            <a:endParaRPr lang="en-US" dirty="0">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US" dirty="0">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D7E63A33-8271-4DD0-9C48-789913D7C115}" type="slidenum">
              <a:rPr lang="en-US" smtClean="0">
                <a:solidFill>
                  <a:prstClr val="black">
                    <a:lumMod val="50000"/>
                    <a:lumOff val="50000"/>
                  </a:prstClr>
                </a:solidFill>
              </a: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6590241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23.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jp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23.png"/><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50.jpeg"/></Relationships>
</file>

<file path=ppt/slides/_rels/slide2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57.jpeg"/></Relationships>
</file>

<file path=ppt/slides/_rels/slide3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61.png"/></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7.jpg"/><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68.jpg"/><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4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jpg"/><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4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jpg"/><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4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4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83.jpg"/><Relationship Id="rId4" Type="http://schemas.openxmlformats.org/officeDocument/2006/relationships/image" Target="../media/image8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92.pn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4"/>
          <p:cNvSpPr txBox="1"/>
          <p:nvPr/>
        </p:nvSpPr>
        <p:spPr>
          <a:xfrm>
            <a:off x="1" y="2345812"/>
            <a:ext cx="9143999" cy="769441"/>
          </a:xfrm>
          <a:prstGeom prst="rect">
            <a:avLst/>
          </a:prstGeom>
          <a:noFill/>
        </p:spPr>
        <p:txBody>
          <a:bodyPr wrap="square" rtlCol="0">
            <a:spAutoFit/>
          </a:bodyPr>
          <a:lstStyle/>
          <a:p>
            <a:pPr algn="ctr"/>
            <a:r>
              <a:rPr lang="en-US" altLang="zh-CN" sz="4400" dirty="0">
                <a:solidFill>
                  <a:srgbClr val="C00000"/>
                </a:solidFill>
                <a:latin typeface="微软雅黑" panose="020B0503020204020204" charset="-122"/>
                <a:ea typeface="微软雅黑" panose="020B0503020204020204" charset="-122"/>
              </a:rPr>
              <a:t>抗核抗体检测共识解读</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副标题 2">
            <a:extLst>
              <a:ext uri="{FF2B5EF4-FFF2-40B4-BE49-F238E27FC236}">
                <a16:creationId xmlns:a16="http://schemas.microsoft.com/office/drawing/2014/main" id="{BBF1A8CB-8108-471B-9158-94BBE270B1DD}"/>
              </a:ext>
            </a:extLst>
          </p:cNvPr>
          <p:cNvSpPr txBox="1">
            <a:spLocks/>
          </p:cNvSpPr>
          <p:nvPr/>
        </p:nvSpPr>
        <p:spPr>
          <a:xfrm>
            <a:off x="228600" y="4508703"/>
            <a:ext cx="8915399" cy="1126283"/>
          </a:xfrm>
          <a:prstGeom prst="rect">
            <a:avLst/>
          </a:prstGeom>
        </p:spPr>
        <p:txBody>
          <a:bodyPr vert="horz" lIns="91440" tIns="45720" rIns="91440" bIns="45720" rtlCol="0" anchor="t">
            <a:normAutofit lnSpcReduction="10000"/>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pPr marL="0" marR="0" lvl="0" indent="0" algn="ctr" defTabSz="457200" rtl="0" eaLnBrk="1" fontAlgn="auto" latinLnBrk="0" hangingPunct="1">
              <a:lnSpc>
                <a:spcPct val="100000"/>
              </a:lnSpc>
              <a:spcBef>
                <a:spcPts val="1000"/>
              </a:spcBef>
              <a:spcAft>
                <a:spcPts val="0"/>
              </a:spcAft>
              <a:buClr>
                <a:srgbClr val="353535"/>
              </a:buClr>
              <a:buSzTx/>
              <a:buFont typeface="Wingdings 3" charset="2"/>
              <a:buNone/>
              <a:tabLst/>
              <a:defRPr/>
            </a:pPr>
            <a:r>
              <a:rPr kumimoji="0" lang="zh-CN" altLang="en-US" sz="3200" b="0" i="0" u="none" strike="noStrike" kern="1200" cap="none" spc="0" normalizeH="0" baseline="0" noProof="0">
                <a:ln>
                  <a:noFill/>
                </a:ln>
                <a:solidFill>
                  <a:sysClr val="windowText" lastClr="000000">
                    <a:lumMod val="65000"/>
                    <a:lumOff val="35000"/>
                  </a:sysClr>
                </a:solidFill>
                <a:effectLst/>
                <a:uLnTx/>
                <a:uFillTx/>
                <a:latin typeface="Century Gothic" panose="020B0502020202020204"/>
                <a:cs typeface="+mn-cs"/>
              </a:rPr>
              <a:t>古洁若</a:t>
            </a:r>
            <a:endParaRPr kumimoji="0" lang="en-US" altLang="zh-CN" sz="3200" b="0" i="0" u="none" strike="noStrike" kern="1200" cap="none" spc="0" normalizeH="0" baseline="0" noProof="0">
              <a:ln>
                <a:noFill/>
              </a:ln>
              <a:solidFill>
                <a:sysClr val="windowText" lastClr="000000">
                  <a:lumMod val="65000"/>
                  <a:lumOff val="35000"/>
                </a:sysClr>
              </a:solidFill>
              <a:effectLst/>
              <a:uLnTx/>
              <a:uFillTx/>
              <a:latin typeface="Century Gothic" panose="020B0502020202020204"/>
              <a:cs typeface="+mn-cs"/>
            </a:endParaRPr>
          </a:p>
          <a:p>
            <a:pPr marL="0" marR="0" lvl="0" indent="0" algn="ctr" defTabSz="457200" rtl="0" eaLnBrk="1" fontAlgn="auto" latinLnBrk="0" hangingPunct="1">
              <a:lnSpc>
                <a:spcPct val="100000"/>
              </a:lnSpc>
              <a:spcBef>
                <a:spcPts val="1000"/>
              </a:spcBef>
              <a:spcAft>
                <a:spcPts val="0"/>
              </a:spcAft>
              <a:buClr>
                <a:srgbClr val="353535"/>
              </a:buClr>
              <a:buSzTx/>
              <a:buFont typeface="Wingdings 3" charset="2"/>
              <a:buNone/>
              <a:tabLst/>
              <a:defRPr/>
            </a:pPr>
            <a:r>
              <a:rPr kumimoji="0" lang="zh-CN" altLang="en-US" sz="3200" b="0" i="0" u="none" strike="noStrike" kern="1200" cap="none" spc="0" normalizeH="0" baseline="0" noProof="0">
                <a:ln>
                  <a:noFill/>
                </a:ln>
                <a:solidFill>
                  <a:sysClr val="windowText" lastClr="000000">
                    <a:lumMod val="65000"/>
                    <a:lumOff val="35000"/>
                  </a:sysClr>
                </a:solidFill>
                <a:effectLst/>
                <a:uLnTx/>
                <a:uFillTx/>
                <a:latin typeface="Century Gothic" panose="020B0502020202020204"/>
                <a:cs typeface="+mn-cs"/>
              </a:rPr>
              <a:t>风湿免疫科</a:t>
            </a:r>
            <a:endParaRPr kumimoji="0" lang="en-US" altLang="zh-CN" sz="3200" b="0" i="0" u="none" strike="noStrike" kern="1200" cap="none" spc="0" normalizeH="0" baseline="0" noProof="0">
              <a:ln>
                <a:noFill/>
              </a:ln>
              <a:solidFill>
                <a:sysClr val="windowText" lastClr="000000">
                  <a:lumMod val="65000"/>
                  <a:lumOff val="35000"/>
                </a:sysClr>
              </a:solidFill>
              <a:effectLst/>
              <a:uLnTx/>
              <a:uFillTx/>
              <a:latin typeface="Century Gothic" panose="020B0502020202020204"/>
              <a:cs typeface="+mn-cs"/>
            </a:endParaRPr>
          </a:p>
          <a:p>
            <a:pPr marL="0" marR="0" lvl="0" indent="0" algn="ctr" defTabSz="457200" rtl="0" eaLnBrk="1" fontAlgn="auto" latinLnBrk="0" hangingPunct="1">
              <a:lnSpc>
                <a:spcPct val="100000"/>
              </a:lnSpc>
              <a:spcBef>
                <a:spcPts val="1000"/>
              </a:spcBef>
              <a:spcAft>
                <a:spcPts val="0"/>
              </a:spcAft>
              <a:buClr>
                <a:srgbClr val="353535"/>
              </a:buClr>
              <a:buSzTx/>
              <a:buFont typeface="Wingdings 3" charset="2"/>
              <a:buNone/>
              <a:tabLst/>
              <a:defRPr/>
            </a:pPr>
            <a:endParaRPr kumimoji="0" lang="en-US" altLang="zh-CN" sz="3200" b="0" i="0" u="none" strike="noStrike" kern="1200" cap="none" spc="0" normalizeH="0" baseline="0" noProof="0" dirty="0">
              <a:ln>
                <a:noFill/>
              </a:ln>
              <a:solidFill>
                <a:sysClr val="windowText" lastClr="000000">
                  <a:lumMod val="65000"/>
                  <a:lumOff val="35000"/>
                </a:sysClr>
              </a:solidFill>
              <a:effectLst/>
              <a:uLnTx/>
              <a:uFillTx/>
              <a:latin typeface="Century Gothic" panose="020B0502020202020204"/>
              <a:cs typeface="+mn-cs"/>
            </a:endParaRPr>
          </a:p>
        </p:txBody>
      </p:sp>
    </p:spTree>
    <p:extLst>
      <p:ext uri="{BB962C8B-B14F-4D97-AF65-F5344CB8AC3E}">
        <p14:creationId xmlns:p14="http://schemas.microsoft.com/office/powerpoint/2010/main" val="10288489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p:cNvSpPr>
          <p:nvPr/>
        </p:nvSpPr>
        <p:spPr bwMode="auto">
          <a:xfrm>
            <a:off x="1600200" y="1628775"/>
            <a:ext cx="457200" cy="4800600"/>
          </a:xfrm>
          <a:prstGeom prst="leftBrace">
            <a:avLst>
              <a:gd name="adj1" fmla="val 43410"/>
              <a:gd name="adj2" fmla="val 46593"/>
            </a:avLst>
          </a:prstGeom>
          <a:noFill/>
          <a:ln w="38100">
            <a:solidFill>
              <a:schemeClr val="tx1"/>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solidFill>
                <a:srgbClr val="CCECFF"/>
              </a:solidFill>
              <a:latin typeface="Times New Roman" pitchFamily="18" charset="0"/>
            </a:endParaRPr>
          </a:p>
        </p:txBody>
      </p:sp>
      <p:sp>
        <p:nvSpPr>
          <p:cNvPr id="3" name="Text Box 4"/>
          <p:cNvSpPr txBox="1">
            <a:spLocks noChangeArrowheads="1"/>
          </p:cNvSpPr>
          <p:nvPr/>
        </p:nvSpPr>
        <p:spPr bwMode="auto">
          <a:xfrm>
            <a:off x="304800" y="3429000"/>
            <a:ext cx="1600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4000" b="1" dirty="0">
                <a:solidFill>
                  <a:schemeClr val="tx2"/>
                </a:solidFill>
                <a:latin typeface="黑体" pitchFamily="2" charset="-122"/>
                <a:ea typeface="黑体" pitchFamily="2" charset="-122"/>
              </a:rPr>
              <a:t>ANA</a:t>
            </a:r>
            <a:endParaRPr kumimoji="1" lang="en-US" altLang="zh-CN" sz="2400" b="1" dirty="0">
              <a:solidFill>
                <a:schemeClr val="tx2"/>
              </a:solidFill>
              <a:latin typeface="Times New Roman" pitchFamily="18" charset="0"/>
            </a:endParaRPr>
          </a:p>
        </p:txBody>
      </p:sp>
      <p:sp>
        <p:nvSpPr>
          <p:cNvPr id="4" name="Text Box 5"/>
          <p:cNvSpPr txBox="1">
            <a:spLocks noChangeArrowheads="1"/>
          </p:cNvSpPr>
          <p:nvPr/>
        </p:nvSpPr>
        <p:spPr bwMode="auto">
          <a:xfrm>
            <a:off x="2124075" y="1773238"/>
            <a:ext cx="3962400" cy="457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70000"/>
              </a:lnSpc>
              <a:spcBef>
                <a:spcPct val="50000"/>
              </a:spcBef>
            </a:pPr>
            <a:r>
              <a:rPr kumimoji="1" lang="zh-CN" altLang="en-US" sz="2800" b="1">
                <a:solidFill>
                  <a:srgbClr val="C9471F"/>
                </a:solidFill>
                <a:latin typeface="Times New Roman" pitchFamily="18" charset="0"/>
              </a:rPr>
              <a:t>抗核不溶成分</a:t>
            </a:r>
            <a:endParaRPr kumimoji="1" lang="zh-CN" altLang="en-US" sz="2800">
              <a:solidFill>
                <a:srgbClr val="C9471F"/>
              </a:solidFill>
              <a:latin typeface="Times New Roman" pitchFamily="18" charset="0"/>
            </a:endParaRPr>
          </a:p>
          <a:p>
            <a:pPr>
              <a:lnSpc>
                <a:spcPct val="70000"/>
              </a:lnSpc>
              <a:spcBef>
                <a:spcPct val="50000"/>
              </a:spcBef>
            </a:pPr>
            <a:endParaRPr kumimoji="1" lang="zh-CN" altLang="en-US" sz="2800">
              <a:latin typeface="Times New Roman" pitchFamily="18" charset="0"/>
            </a:endParaRPr>
          </a:p>
          <a:p>
            <a:pPr>
              <a:lnSpc>
                <a:spcPct val="70000"/>
              </a:lnSpc>
              <a:spcBef>
                <a:spcPct val="50000"/>
              </a:spcBef>
            </a:pPr>
            <a:endParaRPr kumimoji="1" lang="zh-CN" altLang="en-US" sz="2800">
              <a:latin typeface="Times New Roman" pitchFamily="18" charset="0"/>
            </a:endParaRPr>
          </a:p>
          <a:p>
            <a:pPr>
              <a:lnSpc>
                <a:spcPct val="70000"/>
              </a:lnSpc>
              <a:spcBef>
                <a:spcPct val="50000"/>
              </a:spcBef>
            </a:pPr>
            <a:endParaRPr kumimoji="1" lang="zh-CN" altLang="en-US" sz="2800" b="1">
              <a:latin typeface="Times New Roman" pitchFamily="18" charset="0"/>
            </a:endParaRPr>
          </a:p>
          <a:p>
            <a:pPr>
              <a:lnSpc>
                <a:spcPct val="70000"/>
              </a:lnSpc>
              <a:spcBef>
                <a:spcPct val="50000"/>
              </a:spcBef>
            </a:pPr>
            <a:r>
              <a:rPr kumimoji="1" lang="zh-CN" altLang="en-US" sz="2800" b="1">
                <a:solidFill>
                  <a:srgbClr val="C9471F"/>
                </a:solidFill>
                <a:latin typeface="Times New Roman" pitchFamily="18" charset="0"/>
              </a:rPr>
              <a:t>抗核可溶成分</a:t>
            </a:r>
          </a:p>
          <a:p>
            <a:pPr>
              <a:lnSpc>
                <a:spcPct val="70000"/>
              </a:lnSpc>
              <a:spcBef>
                <a:spcPct val="50000"/>
              </a:spcBef>
            </a:pPr>
            <a:r>
              <a:rPr kumimoji="1" lang="zh-CN" altLang="en-US" sz="2800" b="1">
                <a:solidFill>
                  <a:srgbClr val="C9471F"/>
                </a:solidFill>
                <a:latin typeface="Times New Roman" pitchFamily="18" charset="0"/>
              </a:rPr>
              <a:t>（抗</a:t>
            </a:r>
            <a:r>
              <a:rPr kumimoji="1" lang="en-US" altLang="zh-CN" sz="2800" b="1">
                <a:solidFill>
                  <a:srgbClr val="C9471F"/>
                </a:solidFill>
                <a:latin typeface="Times New Roman" pitchFamily="18" charset="0"/>
              </a:rPr>
              <a:t>ENA</a:t>
            </a:r>
            <a:r>
              <a:rPr kumimoji="1" lang="zh-CN" altLang="en-US" sz="2800" b="1">
                <a:solidFill>
                  <a:srgbClr val="C9471F"/>
                </a:solidFill>
                <a:latin typeface="Times New Roman" pitchFamily="18" charset="0"/>
              </a:rPr>
              <a:t>）</a:t>
            </a:r>
          </a:p>
          <a:p>
            <a:pPr>
              <a:lnSpc>
                <a:spcPct val="70000"/>
              </a:lnSpc>
              <a:spcBef>
                <a:spcPct val="50000"/>
              </a:spcBef>
            </a:pPr>
            <a:endParaRPr kumimoji="1" lang="zh-CN" altLang="en-US" sz="2800">
              <a:latin typeface="Times New Roman" pitchFamily="18" charset="0"/>
            </a:endParaRPr>
          </a:p>
          <a:p>
            <a:pPr>
              <a:lnSpc>
                <a:spcPct val="80000"/>
              </a:lnSpc>
              <a:spcBef>
                <a:spcPct val="50000"/>
              </a:spcBef>
            </a:pPr>
            <a:r>
              <a:rPr kumimoji="1" lang="zh-CN" altLang="en-US" sz="2800" b="1">
                <a:solidFill>
                  <a:srgbClr val="C9471F"/>
                </a:solidFill>
                <a:latin typeface="黑体" pitchFamily="2" charset="-122"/>
                <a:ea typeface="黑体" pitchFamily="2" charset="-122"/>
              </a:rPr>
              <a:t>抗染色体</a:t>
            </a:r>
            <a:r>
              <a:rPr kumimoji="1" lang="en-US" altLang="zh-CN" sz="2800" b="1">
                <a:solidFill>
                  <a:srgbClr val="C9471F"/>
                </a:solidFill>
                <a:latin typeface="黑体" pitchFamily="2" charset="-122"/>
                <a:ea typeface="黑体" pitchFamily="2" charset="-122"/>
              </a:rPr>
              <a:t>DNA</a:t>
            </a:r>
            <a:r>
              <a:rPr kumimoji="1" lang="zh-CN" altLang="zh-CN" sz="2800" b="1">
                <a:solidFill>
                  <a:srgbClr val="C9471F"/>
                </a:solidFill>
                <a:latin typeface="黑体" pitchFamily="2" charset="-122"/>
                <a:ea typeface="黑体" pitchFamily="2" charset="-122"/>
              </a:rPr>
              <a:t>蛋白</a:t>
            </a:r>
            <a:endParaRPr kumimoji="1" lang="zh-CN" altLang="en-US" sz="2800" b="1">
              <a:solidFill>
                <a:srgbClr val="C9471F"/>
              </a:solidFill>
              <a:latin typeface="黑体" pitchFamily="2" charset="-122"/>
              <a:ea typeface="黑体" pitchFamily="2" charset="-122"/>
            </a:endParaRPr>
          </a:p>
          <a:p>
            <a:pPr>
              <a:lnSpc>
                <a:spcPct val="80000"/>
              </a:lnSpc>
              <a:spcBef>
                <a:spcPct val="50000"/>
              </a:spcBef>
            </a:pPr>
            <a:r>
              <a:rPr kumimoji="1" lang="zh-CN" altLang="en-US" sz="2800" b="1">
                <a:solidFill>
                  <a:srgbClr val="C9471F"/>
                </a:solidFill>
                <a:latin typeface="黑体" pitchFamily="2" charset="-122"/>
                <a:ea typeface="黑体" pitchFamily="2" charset="-122"/>
              </a:rPr>
              <a:t>抗核仁抗体</a:t>
            </a:r>
          </a:p>
        </p:txBody>
      </p:sp>
      <p:sp>
        <p:nvSpPr>
          <p:cNvPr id="5" name="AutoShape 6"/>
          <p:cNvSpPr>
            <a:spLocks/>
          </p:cNvSpPr>
          <p:nvPr/>
        </p:nvSpPr>
        <p:spPr bwMode="auto">
          <a:xfrm>
            <a:off x="4572000" y="1600200"/>
            <a:ext cx="152400" cy="1371600"/>
          </a:xfrm>
          <a:prstGeom prst="leftBrace">
            <a:avLst>
              <a:gd name="adj1" fmla="val 75000"/>
              <a:gd name="adj2" fmla="val 29375"/>
            </a:avLst>
          </a:prstGeom>
          <a:noFill/>
          <a:ln w="19050">
            <a:solidFill>
              <a:schemeClr val="tx1"/>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 name="Text Box 7"/>
          <p:cNvSpPr txBox="1">
            <a:spLocks noChangeArrowheads="1"/>
          </p:cNvSpPr>
          <p:nvPr/>
        </p:nvSpPr>
        <p:spPr bwMode="auto">
          <a:xfrm>
            <a:off x="4572000" y="1511300"/>
            <a:ext cx="4572000" cy="1565275"/>
          </a:xfrm>
          <a:prstGeom prst="rect">
            <a:avLst/>
          </a:prstGeom>
          <a:noFill/>
          <a:ln w="12700">
            <a:solidFill>
              <a:schemeClr val="bg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2400">
                <a:latin typeface="Times New Roman" pitchFamily="18" charset="0"/>
              </a:rPr>
              <a:t> </a:t>
            </a:r>
            <a:r>
              <a:rPr kumimoji="1" lang="zh-CN" altLang="en-US" sz="2400" b="1">
                <a:solidFill>
                  <a:srgbClr val="E71B05"/>
                </a:solidFill>
                <a:latin typeface="黑体" pitchFamily="2" charset="-122"/>
                <a:ea typeface="黑体" pitchFamily="2" charset="-122"/>
              </a:rPr>
              <a:t>抗</a:t>
            </a:r>
            <a:r>
              <a:rPr kumimoji="1" lang="en-US" altLang="zh-CN" sz="2400" b="1">
                <a:solidFill>
                  <a:srgbClr val="E71B05"/>
                </a:solidFill>
                <a:latin typeface="黑体" pitchFamily="2" charset="-122"/>
                <a:ea typeface="黑体" pitchFamily="2" charset="-122"/>
              </a:rPr>
              <a:t>DNA</a:t>
            </a:r>
            <a:r>
              <a:rPr kumimoji="1" lang="zh-CN" altLang="zh-CN" sz="2400" b="1">
                <a:solidFill>
                  <a:srgbClr val="E71B05"/>
                </a:solidFill>
                <a:latin typeface="黑体" pitchFamily="2" charset="-122"/>
                <a:ea typeface="黑体" pitchFamily="2" charset="-122"/>
              </a:rPr>
              <a:t>抗体</a:t>
            </a:r>
          </a:p>
          <a:p>
            <a:pPr>
              <a:spcBef>
                <a:spcPct val="50000"/>
              </a:spcBef>
            </a:pPr>
            <a:r>
              <a:rPr kumimoji="1" lang="zh-CN" altLang="en-US" sz="2400">
                <a:latin typeface="Times New Roman" pitchFamily="18" charset="0"/>
              </a:rPr>
              <a:t> </a:t>
            </a:r>
            <a:r>
              <a:rPr kumimoji="1" lang="zh-CN" altLang="en-US" sz="2400" b="1">
                <a:solidFill>
                  <a:srgbClr val="E71B05"/>
                </a:solidFill>
                <a:latin typeface="黑体" pitchFamily="2" charset="-122"/>
                <a:ea typeface="黑体" pitchFamily="2" charset="-122"/>
              </a:rPr>
              <a:t>抗核小体抗体</a:t>
            </a:r>
            <a:endParaRPr kumimoji="1" lang="zh-CN" altLang="zh-CN" sz="2400" b="1">
              <a:solidFill>
                <a:srgbClr val="E71B05"/>
              </a:solidFill>
              <a:latin typeface="黑体" pitchFamily="2" charset="-122"/>
              <a:ea typeface="黑体" pitchFamily="2" charset="-122"/>
            </a:endParaRPr>
          </a:p>
          <a:p>
            <a:pPr>
              <a:spcBef>
                <a:spcPct val="50000"/>
              </a:spcBef>
            </a:pPr>
            <a:r>
              <a:rPr kumimoji="1" lang="zh-CN" altLang="zh-CN" sz="2400">
                <a:latin typeface="Times New Roman" pitchFamily="18" charset="0"/>
              </a:rPr>
              <a:t> </a:t>
            </a:r>
            <a:r>
              <a:rPr kumimoji="1" lang="zh-CN" altLang="zh-CN" sz="2400" b="1">
                <a:solidFill>
                  <a:srgbClr val="E71B05"/>
                </a:solidFill>
                <a:latin typeface="黑体" pitchFamily="2" charset="-122"/>
                <a:ea typeface="黑体" pitchFamily="2" charset="-122"/>
              </a:rPr>
              <a:t>抗组蛋白</a:t>
            </a:r>
            <a:r>
              <a:rPr kumimoji="1" lang="zh-CN" altLang="zh-CN" sz="2400" b="1">
                <a:latin typeface="Times New Roman" pitchFamily="18" charset="0"/>
              </a:rPr>
              <a:t> </a:t>
            </a:r>
            <a:r>
              <a:rPr kumimoji="1" lang="en-US" altLang="zh-CN" sz="2400" b="1">
                <a:latin typeface="Times New Roman" pitchFamily="18" charset="0"/>
              </a:rPr>
              <a:t>H</a:t>
            </a:r>
            <a:r>
              <a:rPr kumimoji="1" lang="en-US" altLang="zh-CN" sz="2400" b="1" baseline="-25000">
                <a:latin typeface="Times New Roman" pitchFamily="18" charset="0"/>
              </a:rPr>
              <a:t>1</a:t>
            </a:r>
            <a:r>
              <a:rPr kumimoji="1" lang="en-US" altLang="zh-CN" sz="2400" b="1">
                <a:latin typeface="Times New Roman" pitchFamily="18" charset="0"/>
              </a:rPr>
              <a:t>,H</a:t>
            </a:r>
            <a:r>
              <a:rPr kumimoji="1" lang="en-US" altLang="zh-CN" sz="2400" b="1" baseline="-25000">
                <a:latin typeface="Times New Roman" pitchFamily="18" charset="0"/>
              </a:rPr>
              <a:t>2</a:t>
            </a:r>
            <a:r>
              <a:rPr kumimoji="1" lang="en-US" altLang="zh-CN" sz="2400" b="1">
                <a:latin typeface="Times New Roman" pitchFamily="18" charset="0"/>
              </a:rPr>
              <a:t>A, H</a:t>
            </a:r>
            <a:r>
              <a:rPr kumimoji="1" lang="en-US" altLang="zh-CN" sz="2400" b="1" baseline="-25000">
                <a:latin typeface="Times New Roman" pitchFamily="18" charset="0"/>
              </a:rPr>
              <a:t>2</a:t>
            </a:r>
            <a:r>
              <a:rPr kumimoji="1" lang="en-US" altLang="zh-CN" sz="2400" b="1">
                <a:latin typeface="Times New Roman" pitchFamily="18" charset="0"/>
              </a:rPr>
              <a:t>B, H3,H4</a:t>
            </a:r>
            <a:r>
              <a:rPr kumimoji="1" lang="en-US" altLang="zh-CN"/>
              <a:t> </a:t>
            </a:r>
          </a:p>
        </p:txBody>
      </p:sp>
      <p:sp>
        <p:nvSpPr>
          <p:cNvPr id="7" name="AutoShape 8"/>
          <p:cNvSpPr>
            <a:spLocks/>
          </p:cNvSpPr>
          <p:nvPr/>
        </p:nvSpPr>
        <p:spPr bwMode="auto">
          <a:xfrm>
            <a:off x="4572000" y="3500438"/>
            <a:ext cx="228600" cy="1676400"/>
          </a:xfrm>
          <a:prstGeom prst="leftBrace">
            <a:avLst>
              <a:gd name="adj1" fmla="val 61111"/>
              <a:gd name="adj2" fmla="val 27667"/>
            </a:avLst>
          </a:prstGeom>
          <a:noFill/>
          <a:ln w="12700">
            <a:solidFill>
              <a:schemeClr val="tx1"/>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Text Box 9"/>
          <p:cNvSpPr txBox="1">
            <a:spLocks noChangeArrowheads="1"/>
          </p:cNvSpPr>
          <p:nvPr/>
        </p:nvSpPr>
        <p:spPr bwMode="auto">
          <a:xfrm>
            <a:off x="4876800" y="3124200"/>
            <a:ext cx="4267200" cy="210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spcBef>
                <a:spcPct val="50000"/>
              </a:spcBef>
            </a:pPr>
            <a:r>
              <a:rPr kumimoji="1" lang="zh-CN" altLang="en-US" sz="2400" b="1">
                <a:solidFill>
                  <a:srgbClr val="E71B05"/>
                </a:solidFill>
                <a:latin typeface="黑体" pitchFamily="2" charset="-122"/>
                <a:ea typeface="黑体" pitchFamily="2" charset="-122"/>
              </a:rPr>
              <a:t>抗</a:t>
            </a:r>
            <a:r>
              <a:rPr kumimoji="1" lang="en-US" altLang="zh-CN" sz="2400" b="1">
                <a:solidFill>
                  <a:srgbClr val="E71B05"/>
                </a:solidFill>
                <a:latin typeface="黑体" pitchFamily="2" charset="-122"/>
                <a:ea typeface="黑体" pitchFamily="2" charset="-122"/>
              </a:rPr>
              <a:t>Sm,U</a:t>
            </a:r>
            <a:r>
              <a:rPr kumimoji="1" lang="en-US" altLang="zh-CN" sz="2400" b="1" baseline="-25000">
                <a:solidFill>
                  <a:srgbClr val="E71B05"/>
                </a:solidFill>
                <a:latin typeface="黑体" pitchFamily="2" charset="-122"/>
                <a:ea typeface="黑体" pitchFamily="2" charset="-122"/>
              </a:rPr>
              <a:t>1</a:t>
            </a:r>
            <a:r>
              <a:rPr kumimoji="1" lang="en-US" altLang="zh-CN" sz="2400" b="1">
                <a:solidFill>
                  <a:srgbClr val="E71B05"/>
                </a:solidFill>
                <a:latin typeface="黑体" pitchFamily="2" charset="-122"/>
                <a:ea typeface="黑体" pitchFamily="2" charset="-122"/>
              </a:rPr>
              <a:t>RNP,SSA,SSB</a:t>
            </a:r>
          </a:p>
          <a:p>
            <a:pPr>
              <a:lnSpc>
                <a:spcPct val="150000"/>
              </a:lnSpc>
              <a:spcBef>
                <a:spcPct val="50000"/>
              </a:spcBef>
            </a:pPr>
            <a:r>
              <a:rPr kumimoji="1" lang="zh-CN" altLang="zh-CN" sz="2400" b="1">
                <a:solidFill>
                  <a:srgbClr val="E71B05"/>
                </a:solidFill>
                <a:latin typeface="黑体" pitchFamily="2" charset="-122"/>
                <a:ea typeface="黑体" pitchFamily="2" charset="-122"/>
              </a:rPr>
              <a:t>抗</a:t>
            </a:r>
            <a:r>
              <a:rPr kumimoji="1" lang="en-US" altLang="zh-CN" sz="2400" b="1">
                <a:solidFill>
                  <a:srgbClr val="E71B05"/>
                </a:solidFill>
                <a:latin typeface="黑体" pitchFamily="2" charset="-122"/>
                <a:ea typeface="黑体" pitchFamily="2" charset="-122"/>
              </a:rPr>
              <a:t>Scl-70,Jo-1</a:t>
            </a:r>
            <a:r>
              <a:rPr kumimoji="1" lang="en-US" altLang="zh-CN" sz="2400" b="1">
                <a:latin typeface="黑体" pitchFamily="2" charset="-122"/>
                <a:ea typeface="黑体" pitchFamily="2" charset="-122"/>
              </a:rPr>
              <a:t>,PM-1</a:t>
            </a:r>
          </a:p>
          <a:p>
            <a:pPr>
              <a:lnSpc>
                <a:spcPct val="150000"/>
              </a:lnSpc>
              <a:spcBef>
                <a:spcPct val="50000"/>
              </a:spcBef>
            </a:pPr>
            <a:r>
              <a:rPr kumimoji="1" lang="zh-CN" altLang="zh-CN" sz="2400" b="1">
                <a:solidFill>
                  <a:srgbClr val="E71B05"/>
                </a:solidFill>
                <a:latin typeface="黑体" pitchFamily="2" charset="-122"/>
                <a:ea typeface="黑体" pitchFamily="2" charset="-122"/>
              </a:rPr>
              <a:t>抗</a:t>
            </a:r>
            <a:r>
              <a:rPr kumimoji="1" lang="en-US" altLang="zh-CN" sz="2400" b="1">
                <a:solidFill>
                  <a:srgbClr val="E71B05"/>
                </a:solidFill>
                <a:latin typeface="黑体" pitchFamily="2" charset="-122"/>
                <a:ea typeface="黑体" pitchFamily="2" charset="-122"/>
              </a:rPr>
              <a:t>rRNP</a:t>
            </a:r>
            <a:r>
              <a:rPr kumimoji="1" lang="en-US" altLang="zh-CN" sz="2400" b="1">
                <a:latin typeface="黑体" pitchFamily="2" charset="-122"/>
                <a:ea typeface="黑体" pitchFamily="2" charset="-122"/>
              </a:rPr>
              <a:t>,PCNA</a:t>
            </a:r>
            <a:r>
              <a:rPr kumimoji="1" lang="en-US" altLang="zh-CN" sz="2400" b="1">
                <a:latin typeface="Times New Roman"/>
                <a:ea typeface="黑体" pitchFamily="2" charset="-122"/>
              </a:rPr>
              <a:t>……</a:t>
            </a:r>
            <a:r>
              <a:rPr kumimoji="1" lang="en-US" altLang="zh-CN" sz="2400" b="1">
                <a:latin typeface="黑体" pitchFamily="2" charset="-122"/>
                <a:ea typeface="黑体" pitchFamily="2" charset="-122"/>
              </a:rPr>
              <a:t>.</a:t>
            </a:r>
          </a:p>
        </p:txBody>
      </p:sp>
      <p:sp>
        <p:nvSpPr>
          <p:cNvPr id="9" name="Line 10"/>
          <p:cNvSpPr>
            <a:spLocks noChangeShapeType="1"/>
          </p:cNvSpPr>
          <p:nvPr/>
        </p:nvSpPr>
        <p:spPr bwMode="auto">
          <a:xfrm flipV="1">
            <a:off x="6400800" y="1371600"/>
            <a:ext cx="762000" cy="381000"/>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 name="Line 11"/>
          <p:cNvSpPr>
            <a:spLocks noChangeShapeType="1"/>
          </p:cNvSpPr>
          <p:nvPr/>
        </p:nvSpPr>
        <p:spPr bwMode="auto">
          <a:xfrm>
            <a:off x="6400800" y="1752600"/>
            <a:ext cx="838200" cy="38100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 name="Text Box 12"/>
          <p:cNvSpPr txBox="1">
            <a:spLocks noChangeArrowheads="1"/>
          </p:cNvSpPr>
          <p:nvPr/>
        </p:nvSpPr>
        <p:spPr bwMode="auto">
          <a:xfrm>
            <a:off x="7162800" y="1143000"/>
            <a:ext cx="1981200" cy="120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70000"/>
              </a:lnSpc>
              <a:spcBef>
                <a:spcPct val="50000"/>
              </a:spcBef>
            </a:pPr>
            <a:r>
              <a:rPr kumimoji="1" lang="en-US" altLang="zh-CN" sz="2800" b="1">
                <a:latin typeface="黑体" pitchFamily="2" charset="-122"/>
                <a:ea typeface="黑体" pitchFamily="2" charset="-122"/>
              </a:rPr>
              <a:t>dsDNA</a:t>
            </a:r>
          </a:p>
          <a:p>
            <a:pPr>
              <a:lnSpc>
                <a:spcPct val="140000"/>
              </a:lnSpc>
              <a:spcBef>
                <a:spcPct val="50000"/>
              </a:spcBef>
            </a:pPr>
            <a:r>
              <a:rPr kumimoji="1" lang="en-US" altLang="zh-CN" sz="2800" b="1">
                <a:latin typeface="黑体" pitchFamily="2" charset="-122"/>
                <a:ea typeface="黑体" pitchFamily="2" charset="-122"/>
              </a:rPr>
              <a:t>ssDNA</a:t>
            </a:r>
          </a:p>
        </p:txBody>
      </p:sp>
      <p:sp>
        <p:nvSpPr>
          <p:cNvPr id="12" name="Line 13"/>
          <p:cNvSpPr>
            <a:spLocks noChangeShapeType="1"/>
          </p:cNvSpPr>
          <p:nvPr/>
        </p:nvSpPr>
        <p:spPr bwMode="auto">
          <a:xfrm flipV="1">
            <a:off x="5029200" y="5589588"/>
            <a:ext cx="838200" cy="0"/>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Line 14"/>
          <p:cNvSpPr>
            <a:spLocks noChangeShapeType="1"/>
          </p:cNvSpPr>
          <p:nvPr/>
        </p:nvSpPr>
        <p:spPr bwMode="auto">
          <a:xfrm flipV="1">
            <a:off x="4114800" y="6165850"/>
            <a:ext cx="1752600" cy="0"/>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Text Box 15"/>
          <p:cNvSpPr txBox="1">
            <a:spLocks noChangeArrowheads="1"/>
          </p:cNvSpPr>
          <p:nvPr/>
        </p:nvSpPr>
        <p:spPr bwMode="auto">
          <a:xfrm>
            <a:off x="5791200" y="5373688"/>
            <a:ext cx="3352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solidFill>
                  <a:srgbClr val="E71B05"/>
                </a:solidFill>
                <a:latin typeface="黑体" pitchFamily="2" charset="-122"/>
                <a:ea typeface="黑体" pitchFamily="2" charset="-122"/>
              </a:rPr>
              <a:t>抗着丝点抗体</a:t>
            </a:r>
            <a:r>
              <a:rPr kumimoji="1" lang="zh-CN" altLang="en-US" sz="2400" b="1">
                <a:latin typeface="黑体" pitchFamily="2" charset="-122"/>
                <a:ea typeface="黑体" pitchFamily="2" charset="-122"/>
              </a:rPr>
              <a:t>（</a:t>
            </a:r>
            <a:r>
              <a:rPr kumimoji="1" lang="en-US" altLang="zh-CN" sz="2400" b="1">
                <a:latin typeface="黑体" pitchFamily="2" charset="-122"/>
                <a:ea typeface="黑体" pitchFamily="2" charset="-122"/>
              </a:rPr>
              <a:t>ACA)</a:t>
            </a:r>
          </a:p>
        </p:txBody>
      </p:sp>
      <p:sp>
        <p:nvSpPr>
          <p:cNvPr id="15" name="Text Box 16"/>
          <p:cNvSpPr txBox="1">
            <a:spLocks noChangeArrowheads="1"/>
          </p:cNvSpPr>
          <p:nvPr/>
        </p:nvSpPr>
        <p:spPr bwMode="auto">
          <a:xfrm>
            <a:off x="5867400" y="5876925"/>
            <a:ext cx="3276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latin typeface="黑体" pitchFamily="2" charset="-122"/>
                <a:ea typeface="黑体" pitchFamily="2" charset="-122"/>
              </a:rPr>
              <a:t>抗</a:t>
            </a:r>
            <a:r>
              <a:rPr kumimoji="1" lang="en-US" altLang="zh-CN" sz="2400" b="1">
                <a:latin typeface="黑体" pitchFamily="2" charset="-122"/>
                <a:ea typeface="黑体" pitchFamily="2" charset="-122"/>
              </a:rPr>
              <a:t>5sRNA</a:t>
            </a:r>
            <a:endParaRPr kumimoji="1" lang="en-US" altLang="zh-CN" sz="2400">
              <a:latin typeface="Times New Roman" pitchFamily="18" charset="0"/>
            </a:endParaRPr>
          </a:p>
        </p:txBody>
      </p:sp>
      <p:sp>
        <p:nvSpPr>
          <p:cNvPr id="17" name="TextBox 16"/>
          <p:cNvSpPr txBox="1"/>
          <p:nvPr/>
        </p:nvSpPr>
        <p:spPr>
          <a:xfrm>
            <a:off x="356614" y="980728"/>
            <a:ext cx="2440147"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a:t>
            </a:r>
            <a:r>
              <a:rPr lang="en-US" altLang="zh-CN" sz="2400" b="1" dirty="0">
                <a:solidFill>
                  <a:prstClr val="black"/>
                </a:solidFill>
                <a:latin typeface="微软雅黑" panose="020B0503020204020204" pitchFamily="34" charset="-122"/>
                <a:ea typeface="微软雅黑" panose="020B0503020204020204" pitchFamily="34" charset="-122"/>
              </a:rPr>
              <a:t>ANA</a:t>
            </a:r>
            <a:r>
              <a:rPr lang="zh-CN" altLang="en-US" sz="2400" b="1" dirty="0">
                <a:solidFill>
                  <a:prstClr val="black"/>
                </a:solidFill>
                <a:latin typeface="微软雅黑" panose="020B0503020204020204" pitchFamily="34" charset="-122"/>
                <a:ea typeface="微软雅黑" panose="020B0503020204020204" pitchFamily="34" charset="-122"/>
              </a:rPr>
              <a:t>）</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6" y="-27384"/>
            <a:ext cx="9142744"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29873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72"/>
          <p:cNvSpPr>
            <a:spLocks noChangeArrowheads="1"/>
          </p:cNvSpPr>
          <p:nvPr/>
        </p:nvSpPr>
        <p:spPr bwMode="auto">
          <a:xfrm>
            <a:off x="2217738" y="1628800"/>
            <a:ext cx="5594350" cy="560388"/>
          </a:xfrm>
          <a:prstGeom prst="roundRect">
            <a:avLst>
              <a:gd name="adj" fmla="val 16667"/>
            </a:avLst>
          </a:prstGeom>
          <a:solidFill>
            <a:schemeClr val="bg1">
              <a:lumMod val="50000"/>
              <a:alpha val="50195"/>
            </a:schemeClr>
          </a:solidFill>
          <a:ln>
            <a:noFill/>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3" name="圆角矩形 10"/>
          <p:cNvSpPr>
            <a:spLocks noChangeArrowheads="1"/>
          </p:cNvSpPr>
          <p:nvPr/>
        </p:nvSpPr>
        <p:spPr bwMode="auto">
          <a:xfrm>
            <a:off x="1547813" y="1628800"/>
            <a:ext cx="1031875" cy="560388"/>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en-US" altLang="zh-CN" sz="2000" b="1">
                <a:solidFill>
                  <a:srgbClr val="FFFFFF"/>
                </a:solidFill>
                <a:latin typeface="微软雅黑" pitchFamily="34" charset="-122"/>
                <a:ea typeface="微软雅黑" pitchFamily="34" charset="-122"/>
                <a:sym typeface="微软雅黑" pitchFamily="34" charset="-122"/>
              </a:rPr>
              <a:t>1.</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4" name="圆角矩形 72"/>
          <p:cNvSpPr>
            <a:spLocks noChangeArrowheads="1"/>
          </p:cNvSpPr>
          <p:nvPr/>
        </p:nvSpPr>
        <p:spPr bwMode="auto">
          <a:xfrm>
            <a:off x="2217738" y="2513038"/>
            <a:ext cx="5594350" cy="560387"/>
          </a:xfrm>
          <a:prstGeom prst="roundRect">
            <a:avLst>
              <a:gd name="adj" fmla="val 16667"/>
            </a:avLst>
          </a:prstGeom>
          <a:solidFill>
            <a:schemeClr val="bg1">
              <a:lumMod val="50000"/>
              <a:alpha val="50195"/>
            </a:schemeClr>
          </a:solidFill>
          <a:ln>
            <a:noFill/>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5" name="圆角矩形 72"/>
          <p:cNvSpPr>
            <a:spLocks noChangeArrowheads="1"/>
          </p:cNvSpPr>
          <p:nvPr/>
        </p:nvSpPr>
        <p:spPr bwMode="auto">
          <a:xfrm>
            <a:off x="2235200" y="3357588"/>
            <a:ext cx="5594350" cy="560387"/>
          </a:xfrm>
          <a:prstGeom prst="roundRect">
            <a:avLst>
              <a:gd name="adj" fmla="val 16667"/>
            </a:avLst>
          </a:prstGeom>
          <a:solidFill>
            <a:schemeClr val="bg1">
              <a:lumMod val="50000"/>
              <a:alpha val="50195"/>
            </a:schemeClr>
          </a:solidFill>
          <a:ln>
            <a:noFill/>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6" name="圆角矩形 72"/>
          <p:cNvSpPr>
            <a:spLocks noChangeArrowheads="1"/>
          </p:cNvSpPr>
          <p:nvPr/>
        </p:nvSpPr>
        <p:spPr bwMode="auto">
          <a:xfrm>
            <a:off x="2217738" y="4221188"/>
            <a:ext cx="5594350" cy="560387"/>
          </a:xfrm>
          <a:prstGeom prst="roundRect">
            <a:avLst>
              <a:gd name="adj" fmla="val 16667"/>
            </a:avLst>
          </a:prstGeom>
          <a:solidFill>
            <a:schemeClr val="bg1">
              <a:lumMod val="50000"/>
              <a:alpha val="50195"/>
            </a:schemeClr>
          </a:solidFill>
          <a:ln>
            <a:noFill/>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latin typeface="微软雅黑" pitchFamily="34" charset="-122"/>
                <a:ea typeface="微软雅黑" pitchFamily="34" charset="-122"/>
                <a:sym typeface="微软雅黑" pitchFamily="34" charset="-122"/>
              </a:rPr>
              <a:t>                </a:t>
            </a:r>
            <a:endParaRPr lang="zh-CN" altLang="zh-CN" sz="2800" b="1" dirty="0">
              <a:latin typeface="微软雅黑" pitchFamily="34" charset="-122"/>
              <a:ea typeface="微软雅黑" pitchFamily="34" charset="-122"/>
              <a:sym typeface="微软雅黑" pitchFamily="34" charset="-122"/>
            </a:endParaRPr>
          </a:p>
        </p:txBody>
      </p:sp>
      <p:sp>
        <p:nvSpPr>
          <p:cNvPr id="7" name="圆角矩形 10"/>
          <p:cNvSpPr>
            <a:spLocks noChangeArrowheads="1"/>
          </p:cNvSpPr>
          <p:nvPr/>
        </p:nvSpPr>
        <p:spPr bwMode="auto">
          <a:xfrm>
            <a:off x="1547813" y="251303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en-US" altLang="zh-CN" sz="2000" b="1">
                <a:solidFill>
                  <a:srgbClr val="FFFFFF"/>
                </a:solidFill>
                <a:latin typeface="微软雅黑" pitchFamily="34" charset="-122"/>
                <a:ea typeface="微软雅黑" pitchFamily="34" charset="-122"/>
                <a:sym typeface="微软雅黑" pitchFamily="34" charset="-122"/>
              </a:rPr>
              <a:t>2.</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8" name="圆角矩形 10"/>
          <p:cNvSpPr>
            <a:spLocks noChangeArrowheads="1"/>
          </p:cNvSpPr>
          <p:nvPr/>
        </p:nvSpPr>
        <p:spPr bwMode="auto">
          <a:xfrm>
            <a:off x="1547813" y="335758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en-US" altLang="zh-CN" sz="2000" b="1">
                <a:solidFill>
                  <a:srgbClr val="FFFFFF"/>
                </a:solidFill>
                <a:latin typeface="微软雅黑" pitchFamily="34" charset="-122"/>
                <a:ea typeface="微软雅黑" pitchFamily="34" charset="-122"/>
                <a:sym typeface="微软雅黑" pitchFamily="34" charset="-122"/>
              </a:rPr>
              <a:t>3.</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9" name="圆角矩形 10"/>
          <p:cNvSpPr>
            <a:spLocks noChangeArrowheads="1"/>
          </p:cNvSpPr>
          <p:nvPr/>
        </p:nvSpPr>
        <p:spPr bwMode="auto">
          <a:xfrm>
            <a:off x="1547813" y="422118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en-US" altLang="zh-CN" sz="2000" b="1">
                <a:solidFill>
                  <a:srgbClr val="FFFFFF"/>
                </a:solidFill>
                <a:latin typeface="微软雅黑" pitchFamily="34" charset="-122"/>
                <a:ea typeface="微软雅黑" pitchFamily="34" charset="-122"/>
                <a:sym typeface="微软雅黑" pitchFamily="34" charset="-122"/>
              </a:rPr>
              <a:t>4.</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10" name="矩形 82"/>
          <p:cNvSpPr>
            <a:spLocks noChangeArrowheads="1"/>
          </p:cNvSpPr>
          <p:nvPr/>
        </p:nvSpPr>
        <p:spPr bwMode="auto">
          <a:xfrm>
            <a:off x="3168034" y="2540849"/>
            <a:ext cx="41344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solidFill>
                  <a:srgbClr val="C00000"/>
                </a:solidFill>
                <a:latin typeface="微软雅黑" pitchFamily="34" charset="-122"/>
                <a:ea typeface="微软雅黑" pitchFamily="34" charset="-122"/>
              </a:rPr>
              <a:t>抗核抗体检测的临床应用</a:t>
            </a:r>
          </a:p>
        </p:txBody>
      </p:sp>
      <p:sp>
        <p:nvSpPr>
          <p:cNvPr id="11" name="矩形 82"/>
          <p:cNvSpPr>
            <a:spLocks noChangeArrowheads="1"/>
          </p:cNvSpPr>
          <p:nvPr/>
        </p:nvSpPr>
        <p:spPr bwMode="auto">
          <a:xfrm>
            <a:off x="3168035" y="3376171"/>
            <a:ext cx="34163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latin typeface="微软雅黑" pitchFamily="34" charset="-122"/>
                <a:ea typeface="微软雅黑" pitchFamily="34" charset="-122"/>
                <a:sym typeface="微软雅黑" pitchFamily="34" charset="-122"/>
              </a:rPr>
              <a:t>抗核抗体的检测方法</a:t>
            </a:r>
            <a:endParaRPr lang="zh-CN" altLang="en-US" sz="2400" dirty="0"/>
          </a:p>
        </p:txBody>
      </p:sp>
      <p:sp>
        <p:nvSpPr>
          <p:cNvPr id="12" name="矩形 82"/>
          <p:cNvSpPr>
            <a:spLocks noChangeArrowheads="1"/>
          </p:cNvSpPr>
          <p:nvPr/>
        </p:nvSpPr>
        <p:spPr bwMode="auto">
          <a:xfrm>
            <a:off x="3168034" y="1665968"/>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latin typeface="微软雅黑" pitchFamily="34" charset="-122"/>
                <a:ea typeface="微软雅黑" pitchFamily="34" charset="-122"/>
              </a:rPr>
              <a:t>抗核抗体概况</a:t>
            </a:r>
          </a:p>
        </p:txBody>
      </p:sp>
      <p:sp>
        <p:nvSpPr>
          <p:cNvPr id="13" name="矩形 82"/>
          <p:cNvSpPr>
            <a:spLocks noChangeArrowheads="1"/>
          </p:cNvSpPr>
          <p:nvPr/>
        </p:nvSpPr>
        <p:spPr bwMode="auto">
          <a:xfrm>
            <a:off x="3168035" y="4221188"/>
            <a:ext cx="34163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latin typeface="微软雅黑" pitchFamily="34" charset="-122"/>
                <a:ea typeface="微软雅黑" pitchFamily="34" charset="-122"/>
                <a:sym typeface="微软雅黑" pitchFamily="34" charset="-122"/>
              </a:rPr>
              <a:t>抗核抗体的检测结果</a:t>
            </a:r>
            <a:endParaRPr lang="zh-CN" altLang="en-US" sz="2400" dirty="0"/>
          </a:p>
        </p:txBody>
      </p:sp>
    </p:spTree>
    <p:extLst>
      <p:ext uri="{BB962C8B-B14F-4D97-AF65-F5344CB8AC3E}">
        <p14:creationId xmlns:p14="http://schemas.microsoft.com/office/powerpoint/2010/main" val="129127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0-#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0-#ppt_w/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0-#ppt_w/2"/>
                                          </p:val>
                                        </p:tav>
                                        <p:tav tm="100000">
                                          <p:val>
                                            <p:strVal val="#ppt_x"/>
                                          </p:val>
                                        </p:tav>
                                      </p:tavLst>
                                    </p:anim>
                                    <p:anim calcmode="lin" valueType="num">
                                      <p:cBhvr>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80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ppt_x</p:attrName>
                                        </p:attrNameLst>
                                      </p:cBhvr>
                                      <p:tavLst>
                                        <p:tav tm="0">
                                          <p:val>
                                            <p:strVal val="0-#ppt_w/2"/>
                                          </p:val>
                                        </p:tav>
                                        <p:tav tm="100000">
                                          <p:val>
                                            <p:strVal val="#ppt_x"/>
                                          </p:val>
                                        </p:tav>
                                      </p:tavLst>
                                    </p:anim>
                                    <p:anim calcmode="lin" valueType="num">
                                      <p:cBhvr>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P spid="7" grpId="0" bldLvl="0" animBg="1" autoUpdateAnimBg="0"/>
      <p:bldP spid="8" grpId="0" bldLvl="0" animBg="1" autoUpdateAnimBg="0"/>
      <p:bldP spid="9" grpId="0" bldLvl="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4"/>
          <p:cNvSpPr/>
          <p:nvPr/>
        </p:nvSpPr>
        <p:spPr>
          <a:xfrm>
            <a:off x="1182116" y="563245"/>
            <a:ext cx="140335" cy="7620"/>
          </a:xfrm>
          <a:custGeom>
            <a:avLst/>
            <a:gdLst/>
            <a:ahLst/>
            <a:cxnLst/>
            <a:rect l="l" t="t" r="r" b="b"/>
            <a:pathLst>
              <a:path w="140334" h="7620">
                <a:moveTo>
                  <a:pt x="0" y="7620"/>
                </a:moveTo>
                <a:lnTo>
                  <a:pt x="140208" y="7620"/>
                </a:lnTo>
                <a:lnTo>
                  <a:pt x="140208" y="0"/>
                </a:lnTo>
                <a:lnTo>
                  <a:pt x="0" y="0"/>
                </a:lnTo>
                <a:lnTo>
                  <a:pt x="0" y="7620"/>
                </a:lnTo>
                <a:close/>
              </a:path>
            </a:pathLst>
          </a:custGeom>
          <a:solidFill>
            <a:srgbClr val="CCCCE6"/>
          </a:solidFill>
        </p:spPr>
        <p:txBody>
          <a:bodyPr wrap="square" lIns="0" tIns="0" rIns="0" bIns="0" rtlCol="0"/>
          <a:lstStyle/>
          <a:p>
            <a:endParaRPr/>
          </a:p>
        </p:txBody>
      </p:sp>
      <p:sp>
        <p:nvSpPr>
          <p:cNvPr id="3" name="object 5"/>
          <p:cNvSpPr/>
          <p:nvPr/>
        </p:nvSpPr>
        <p:spPr>
          <a:xfrm>
            <a:off x="827584" y="1521694"/>
            <a:ext cx="7605346" cy="573022"/>
          </a:xfrm>
          <a:prstGeom prst="rect">
            <a:avLst/>
          </a:prstGeom>
          <a:blipFill>
            <a:blip r:embed="rId2" cstate="print"/>
            <a:stretch>
              <a:fillRect/>
            </a:stretch>
          </a:blipFill>
        </p:spPr>
        <p:txBody>
          <a:bodyPr wrap="square" lIns="0" tIns="0" rIns="0" bIns="0" rtlCol="0"/>
          <a:lstStyle/>
          <a:p>
            <a:endParaRPr/>
          </a:p>
        </p:txBody>
      </p:sp>
      <p:sp>
        <p:nvSpPr>
          <p:cNvPr id="4" name="object 6"/>
          <p:cNvSpPr txBox="1">
            <a:spLocks noGrp="1"/>
          </p:cNvSpPr>
          <p:nvPr>
            <p:ph type="title"/>
          </p:nvPr>
        </p:nvSpPr>
        <p:spPr>
          <a:xfrm>
            <a:off x="844298" y="1546290"/>
            <a:ext cx="7458794" cy="874598"/>
          </a:xfrm>
          <a:prstGeom prst="rect">
            <a:avLst/>
          </a:prstGeom>
        </p:spPr>
        <p:txBody>
          <a:bodyPr vert="horz" wrap="square" lIns="0" tIns="12700" rIns="0" bIns="0" rtlCol="0">
            <a:spAutoFit/>
          </a:bodyPr>
          <a:lstStyle/>
          <a:p>
            <a:pPr marL="12700">
              <a:lnSpc>
                <a:spcPct val="100000"/>
              </a:lnSpc>
              <a:spcBef>
                <a:spcPts val="100"/>
              </a:spcBef>
            </a:pPr>
            <a:r>
              <a:rPr sz="2400" dirty="0" err="1">
                <a:solidFill>
                  <a:srgbClr val="FFFFFF"/>
                </a:solidFill>
                <a:latin typeface="微软雅黑" pitchFamily="34" charset="-122"/>
                <a:ea typeface="微软雅黑" pitchFamily="34" charset="-122"/>
                <a:cs typeface="Droid Sans Fallback"/>
              </a:rPr>
              <a:t>已被纳</a:t>
            </a:r>
            <a:r>
              <a:rPr sz="2400" spc="-5" dirty="0" err="1">
                <a:solidFill>
                  <a:srgbClr val="FFFFFF"/>
                </a:solidFill>
                <a:latin typeface="微软雅黑" pitchFamily="34" charset="-122"/>
                <a:ea typeface="微软雅黑" pitchFamily="34" charset="-122"/>
                <a:cs typeface="Droid Sans Fallback"/>
              </a:rPr>
              <a:t>入</a:t>
            </a:r>
            <a:r>
              <a:rPr lang="zh-CN" altLang="en-US" sz="2400" spc="15" dirty="0">
                <a:solidFill>
                  <a:srgbClr val="FFFFFF"/>
                </a:solidFill>
                <a:latin typeface="微软雅黑" pitchFamily="34" charset="-122"/>
                <a:ea typeface="微软雅黑" pitchFamily="34" charset="-122"/>
              </a:rPr>
              <a:t>自身免疫性疾病（</a:t>
            </a:r>
            <a:r>
              <a:rPr lang="en-US" altLang="zh-CN" sz="2400" spc="15" dirty="0">
                <a:solidFill>
                  <a:srgbClr val="FFFFFF"/>
                </a:solidFill>
                <a:latin typeface="微软雅黑" pitchFamily="34" charset="-122"/>
                <a:ea typeface="微软雅黑" pitchFamily="34" charset="-122"/>
              </a:rPr>
              <a:t>AID</a:t>
            </a:r>
            <a:r>
              <a:rPr lang="zh-CN" altLang="en-US" sz="2400" spc="15" dirty="0">
                <a:solidFill>
                  <a:srgbClr val="FFFFFF"/>
                </a:solidFill>
                <a:latin typeface="微软雅黑" pitchFamily="34" charset="-122"/>
                <a:ea typeface="微软雅黑" pitchFamily="34" charset="-122"/>
              </a:rPr>
              <a:t>）</a:t>
            </a:r>
            <a:r>
              <a:rPr sz="2400" dirty="0" err="1">
                <a:solidFill>
                  <a:srgbClr val="FFFFFF"/>
                </a:solidFill>
                <a:latin typeface="微软雅黑" pitchFamily="34" charset="-122"/>
                <a:ea typeface="微软雅黑" pitchFamily="34" charset="-122"/>
                <a:cs typeface="Droid Sans Fallback"/>
              </a:rPr>
              <a:t>诊断指南的抗</a:t>
            </a:r>
            <a:r>
              <a:rPr sz="2400" spc="-15" dirty="0" err="1">
                <a:solidFill>
                  <a:srgbClr val="FFFFFF"/>
                </a:solidFill>
                <a:latin typeface="微软雅黑" pitchFamily="34" charset="-122"/>
                <a:ea typeface="微软雅黑" pitchFamily="34" charset="-122"/>
                <a:cs typeface="Droid Sans Fallback"/>
              </a:rPr>
              <a:t>核</a:t>
            </a:r>
            <a:r>
              <a:rPr sz="2400" dirty="0" err="1">
                <a:solidFill>
                  <a:srgbClr val="FFFFFF"/>
                </a:solidFill>
                <a:latin typeface="微软雅黑" pitchFamily="34" charset="-122"/>
                <a:ea typeface="微软雅黑" pitchFamily="34" charset="-122"/>
                <a:cs typeface="Droid Sans Fallback"/>
              </a:rPr>
              <a:t>抗体</a:t>
            </a:r>
            <a:r>
              <a:rPr sz="3200" dirty="0">
                <a:solidFill>
                  <a:srgbClr val="FFFFFF"/>
                </a:solidFill>
              </a:rPr>
              <a:t>：</a:t>
            </a:r>
            <a:endParaRPr sz="3200" dirty="0">
              <a:latin typeface="Droid Sans Fallback"/>
              <a:cs typeface="Droid Sans Fallback"/>
            </a:endParaRPr>
          </a:p>
        </p:txBody>
      </p:sp>
      <p:sp>
        <p:nvSpPr>
          <p:cNvPr id="5" name="object 7"/>
          <p:cNvSpPr/>
          <p:nvPr/>
        </p:nvSpPr>
        <p:spPr>
          <a:xfrm>
            <a:off x="1190007" y="2268535"/>
            <a:ext cx="2133600" cy="762000"/>
          </a:xfrm>
          <a:prstGeom prst="rect">
            <a:avLst/>
          </a:prstGeom>
          <a:solidFill>
            <a:schemeClr val="accent1"/>
          </a:solidFill>
        </p:spPr>
        <p:txBody>
          <a:bodyPr wrap="square" lIns="0" tIns="0" rIns="0" bIns="0" rtlCol="0"/>
          <a:lstStyle/>
          <a:p>
            <a:endParaRPr>
              <a:solidFill>
                <a:srgbClr val="FF0000"/>
              </a:solidFill>
            </a:endParaRPr>
          </a:p>
        </p:txBody>
      </p:sp>
      <p:sp>
        <p:nvSpPr>
          <p:cNvPr id="6" name="object 9"/>
          <p:cNvSpPr txBox="1"/>
          <p:nvPr/>
        </p:nvSpPr>
        <p:spPr>
          <a:xfrm>
            <a:off x="1914098" y="2453955"/>
            <a:ext cx="685165" cy="391160"/>
          </a:xfrm>
          <a:prstGeom prst="rect">
            <a:avLst/>
          </a:prstGeom>
        </p:spPr>
        <p:txBody>
          <a:bodyPr vert="horz" wrap="square" lIns="0" tIns="12700" rIns="0" bIns="0" rtlCol="0">
            <a:spAutoFit/>
          </a:bodyPr>
          <a:lstStyle/>
          <a:p>
            <a:pPr marL="12700">
              <a:lnSpc>
                <a:spcPct val="100000"/>
              </a:lnSpc>
              <a:spcBef>
                <a:spcPts val="100"/>
              </a:spcBef>
            </a:pPr>
            <a:r>
              <a:rPr sz="2400" b="1" spc="-10" dirty="0">
                <a:latin typeface="Arial" panose="020B0604020202020204"/>
                <a:cs typeface="Arial" panose="020B0604020202020204"/>
              </a:rPr>
              <a:t>ANA</a:t>
            </a:r>
            <a:endParaRPr sz="2400">
              <a:latin typeface="Arial" panose="020B0604020202020204"/>
              <a:cs typeface="Arial" panose="020B0604020202020204"/>
            </a:endParaRPr>
          </a:p>
        </p:txBody>
      </p:sp>
      <p:sp>
        <p:nvSpPr>
          <p:cNvPr id="7" name="object 10"/>
          <p:cNvSpPr/>
          <p:nvPr/>
        </p:nvSpPr>
        <p:spPr>
          <a:xfrm>
            <a:off x="3540935" y="2272374"/>
            <a:ext cx="2133600" cy="762000"/>
          </a:xfrm>
          <a:prstGeom prst="rect">
            <a:avLst/>
          </a:prstGeom>
          <a:solidFill>
            <a:schemeClr val="accent1"/>
          </a:solidFill>
        </p:spPr>
        <p:txBody>
          <a:bodyPr wrap="square" lIns="0" tIns="0" rIns="0" bIns="0" rtlCol="0"/>
          <a:lstStyle/>
          <a:p>
            <a:endParaRPr>
              <a:solidFill>
                <a:srgbClr val="FF0000"/>
              </a:solidFill>
            </a:endParaRPr>
          </a:p>
        </p:txBody>
      </p:sp>
      <p:sp>
        <p:nvSpPr>
          <p:cNvPr id="8" name="object 12"/>
          <p:cNvSpPr txBox="1"/>
          <p:nvPr/>
        </p:nvSpPr>
        <p:spPr>
          <a:xfrm>
            <a:off x="4087670" y="2450047"/>
            <a:ext cx="1040130" cy="391160"/>
          </a:xfrm>
          <a:prstGeom prst="rect">
            <a:avLst/>
          </a:prstGeom>
        </p:spPr>
        <p:txBody>
          <a:bodyPr vert="horz" wrap="square" lIns="0" tIns="12700" rIns="0" bIns="0" rtlCol="0">
            <a:spAutoFit/>
          </a:bodyPr>
          <a:lstStyle/>
          <a:p>
            <a:pPr marL="12700">
              <a:lnSpc>
                <a:spcPct val="100000"/>
              </a:lnSpc>
              <a:spcBef>
                <a:spcPts val="100"/>
              </a:spcBef>
            </a:pPr>
            <a:r>
              <a:rPr sz="2400" b="1" spc="-5" dirty="0">
                <a:latin typeface="Arial" panose="020B0604020202020204"/>
                <a:cs typeface="Arial" panose="020B0604020202020204"/>
              </a:rPr>
              <a:t>ds</a:t>
            </a:r>
            <a:r>
              <a:rPr sz="2400" b="1" spc="-15" dirty="0">
                <a:latin typeface="Arial" panose="020B0604020202020204"/>
                <a:cs typeface="Arial" panose="020B0604020202020204"/>
              </a:rPr>
              <a:t>D</a:t>
            </a:r>
            <a:r>
              <a:rPr sz="2400" b="1" spc="-5" dirty="0">
                <a:latin typeface="Arial" panose="020B0604020202020204"/>
                <a:cs typeface="Arial" panose="020B0604020202020204"/>
              </a:rPr>
              <a:t>NA</a:t>
            </a:r>
            <a:endParaRPr sz="2400" dirty="0">
              <a:latin typeface="Arial" panose="020B0604020202020204"/>
              <a:cs typeface="Arial" panose="020B0604020202020204"/>
            </a:endParaRPr>
          </a:p>
        </p:txBody>
      </p:sp>
      <p:sp>
        <p:nvSpPr>
          <p:cNvPr id="9" name="object 13"/>
          <p:cNvSpPr/>
          <p:nvPr/>
        </p:nvSpPr>
        <p:spPr>
          <a:xfrm>
            <a:off x="5894325" y="2272374"/>
            <a:ext cx="2133599" cy="762000"/>
          </a:xfrm>
          <a:prstGeom prst="rect">
            <a:avLst/>
          </a:prstGeom>
          <a:solidFill>
            <a:schemeClr val="accent1"/>
          </a:solidFill>
        </p:spPr>
        <p:txBody>
          <a:bodyPr wrap="square" lIns="0" tIns="0" rIns="0" bIns="0" rtlCol="0"/>
          <a:lstStyle/>
          <a:p>
            <a:endParaRPr>
              <a:solidFill>
                <a:srgbClr val="FF0000"/>
              </a:solidFill>
            </a:endParaRPr>
          </a:p>
        </p:txBody>
      </p:sp>
      <p:sp>
        <p:nvSpPr>
          <p:cNvPr id="10" name="object 15"/>
          <p:cNvSpPr txBox="1"/>
          <p:nvPr/>
        </p:nvSpPr>
        <p:spPr>
          <a:xfrm>
            <a:off x="6636514" y="2450047"/>
            <a:ext cx="650240" cy="391160"/>
          </a:xfrm>
          <a:prstGeom prst="rect">
            <a:avLst/>
          </a:prstGeom>
        </p:spPr>
        <p:txBody>
          <a:bodyPr vert="horz" wrap="square" lIns="0" tIns="12700" rIns="0" bIns="0" rtlCol="0">
            <a:spAutoFit/>
          </a:bodyPr>
          <a:lstStyle/>
          <a:p>
            <a:pPr marL="12700">
              <a:lnSpc>
                <a:spcPct val="100000"/>
              </a:lnSpc>
              <a:spcBef>
                <a:spcPts val="100"/>
              </a:spcBef>
            </a:pPr>
            <a:r>
              <a:rPr sz="2400" b="1" spc="-10" dirty="0">
                <a:latin typeface="Arial" panose="020B0604020202020204"/>
                <a:cs typeface="Arial" panose="020B0604020202020204"/>
              </a:rPr>
              <a:t>SSA</a:t>
            </a:r>
            <a:endParaRPr sz="2400">
              <a:latin typeface="Arial" panose="020B0604020202020204"/>
              <a:cs typeface="Arial" panose="020B0604020202020204"/>
            </a:endParaRPr>
          </a:p>
        </p:txBody>
      </p:sp>
      <p:sp>
        <p:nvSpPr>
          <p:cNvPr id="11" name="object 16"/>
          <p:cNvSpPr/>
          <p:nvPr/>
        </p:nvSpPr>
        <p:spPr>
          <a:xfrm>
            <a:off x="1227785" y="3234642"/>
            <a:ext cx="2133600" cy="762000"/>
          </a:xfrm>
          <a:prstGeom prst="rect">
            <a:avLst/>
          </a:prstGeom>
          <a:solidFill>
            <a:schemeClr val="accent1"/>
          </a:solidFill>
        </p:spPr>
        <p:txBody>
          <a:bodyPr wrap="square" lIns="0" tIns="0" rIns="0" bIns="0" rtlCol="0"/>
          <a:lstStyle/>
          <a:p>
            <a:endParaRPr>
              <a:solidFill>
                <a:srgbClr val="FF0000"/>
              </a:solidFill>
            </a:endParaRPr>
          </a:p>
        </p:txBody>
      </p:sp>
      <p:sp>
        <p:nvSpPr>
          <p:cNvPr id="12" name="object 18"/>
          <p:cNvSpPr txBox="1"/>
          <p:nvPr/>
        </p:nvSpPr>
        <p:spPr>
          <a:xfrm>
            <a:off x="2043634" y="3412011"/>
            <a:ext cx="499745" cy="391795"/>
          </a:xfrm>
          <a:prstGeom prst="rect">
            <a:avLst/>
          </a:prstGeom>
        </p:spPr>
        <p:txBody>
          <a:bodyPr vert="horz" wrap="square" lIns="0" tIns="12700" rIns="0" bIns="0" rtlCol="0">
            <a:spAutoFit/>
          </a:bodyPr>
          <a:lstStyle/>
          <a:p>
            <a:pPr marL="12700">
              <a:lnSpc>
                <a:spcPct val="100000"/>
              </a:lnSpc>
              <a:spcBef>
                <a:spcPts val="100"/>
              </a:spcBef>
            </a:pPr>
            <a:r>
              <a:rPr sz="2400" b="1" spc="-5" dirty="0">
                <a:latin typeface="Arial" panose="020B0604020202020204"/>
                <a:cs typeface="Arial" panose="020B0604020202020204"/>
              </a:rPr>
              <a:t>Sm</a:t>
            </a:r>
            <a:endParaRPr sz="2400" dirty="0">
              <a:latin typeface="Arial" panose="020B0604020202020204"/>
              <a:cs typeface="Arial" panose="020B0604020202020204"/>
            </a:endParaRPr>
          </a:p>
        </p:txBody>
      </p:sp>
      <p:sp>
        <p:nvSpPr>
          <p:cNvPr id="13" name="object 19"/>
          <p:cNvSpPr/>
          <p:nvPr/>
        </p:nvSpPr>
        <p:spPr>
          <a:xfrm>
            <a:off x="3538220" y="3262514"/>
            <a:ext cx="2133600" cy="762000"/>
          </a:xfrm>
          <a:prstGeom prst="rect">
            <a:avLst/>
          </a:prstGeom>
          <a:solidFill>
            <a:schemeClr val="accent1"/>
          </a:solidFill>
        </p:spPr>
        <p:txBody>
          <a:bodyPr wrap="square" lIns="0" tIns="0" rIns="0" bIns="0" rtlCol="0"/>
          <a:lstStyle/>
          <a:p>
            <a:endParaRPr>
              <a:solidFill>
                <a:srgbClr val="FF0000"/>
              </a:solidFill>
            </a:endParaRPr>
          </a:p>
        </p:txBody>
      </p:sp>
      <p:sp>
        <p:nvSpPr>
          <p:cNvPr id="14" name="object 21"/>
          <p:cNvSpPr txBox="1"/>
          <p:nvPr/>
        </p:nvSpPr>
        <p:spPr>
          <a:xfrm>
            <a:off x="4152012" y="3440442"/>
            <a:ext cx="904875" cy="391160"/>
          </a:xfrm>
          <a:prstGeom prst="rect">
            <a:avLst/>
          </a:prstGeom>
        </p:spPr>
        <p:txBody>
          <a:bodyPr vert="horz" wrap="square" lIns="0" tIns="12700" rIns="0" bIns="0" rtlCol="0">
            <a:spAutoFit/>
          </a:bodyPr>
          <a:lstStyle/>
          <a:p>
            <a:pPr marL="12700">
              <a:lnSpc>
                <a:spcPct val="100000"/>
              </a:lnSpc>
              <a:spcBef>
                <a:spcPts val="100"/>
              </a:spcBef>
            </a:pPr>
            <a:r>
              <a:rPr sz="2400" b="1" spc="-10" dirty="0">
                <a:latin typeface="Arial" panose="020B0604020202020204"/>
                <a:cs typeface="Arial" panose="020B0604020202020204"/>
              </a:rPr>
              <a:t>gp210</a:t>
            </a:r>
            <a:endParaRPr sz="2400">
              <a:latin typeface="Arial" panose="020B0604020202020204"/>
              <a:cs typeface="Arial" panose="020B0604020202020204"/>
            </a:endParaRPr>
          </a:p>
        </p:txBody>
      </p:sp>
      <p:sp>
        <p:nvSpPr>
          <p:cNvPr id="15" name="object 22"/>
          <p:cNvSpPr/>
          <p:nvPr/>
        </p:nvSpPr>
        <p:spPr>
          <a:xfrm>
            <a:off x="5894834" y="3262514"/>
            <a:ext cx="2133599" cy="762000"/>
          </a:xfrm>
          <a:prstGeom prst="rect">
            <a:avLst/>
          </a:prstGeom>
          <a:solidFill>
            <a:schemeClr val="accent1"/>
          </a:solidFill>
        </p:spPr>
        <p:txBody>
          <a:bodyPr wrap="square" lIns="0" tIns="0" rIns="0" bIns="0" rtlCol="0"/>
          <a:lstStyle/>
          <a:p>
            <a:endParaRPr>
              <a:solidFill>
                <a:srgbClr val="FF0000"/>
              </a:solidFill>
            </a:endParaRPr>
          </a:p>
        </p:txBody>
      </p:sp>
      <p:sp>
        <p:nvSpPr>
          <p:cNvPr id="16" name="object 24"/>
          <p:cNvSpPr txBox="1"/>
          <p:nvPr/>
        </p:nvSpPr>
        <p:spPr>
          <a:xfrm>
            <a:off x="6518151" y="3440442"/>
            <a:ext cx="888365" cy="391160"/>
          </a:xfrm>
          <a:prstGeom prst="rect">
            <a:avLst/>
          </a:prstGeom>
        </p:spPr>
        <p:txBody>
          <a:bodyPr vert="horz" wrap="square" lIns="0" tIns="12700" rIns="0" bIns="0" rtlCol="0">
            <a:spAutoFit/>
          </a:bodyPr>
          <a:lstStyle/>
          <a:p>
            <a:pPr marL="12700">
              <a:lnSpc>
                <a:spcPct val="100000"/>
              </a:lnSpc>
              <a:spcBef>
                <a:spcPts val="100"/>
              </a:spcBef>
            </a:pPr>
            <a:r>
              <a:rPr sz="2400" b="1" spc="-10" dirty="0">
                <a:latin typeface="Arial" panose="020B0604020202020204"/>
                <a:cs typeface="Arial" panose="020B0604020202020204"/>
              </a:rPr>
              <a:t>sp100</a:t>
            </a:r>
            <a:endParaRPr sz="2400">
              <a:latin typeface="Arial" panose="020B0604020202020204"/>
              <a:cs typeface="Arial" panose="020B0604020202020204"/>
            </a:endParaRPr>
          </a:p>
        </p:txBody>
      </p:sp>
      <p:sp>
        <p:nvSpPr>
          <p:cNvPr id="17" name="object 25"/>
          <p:cNvSpPr/>
          <p:nvPr/>
        </p:nvSpPr>
        <p:spPr>
          <a:xfrm>
            <a:off x="1240663" y="4217762"/>
            <a:ext cx="2133600" cy="762000"/>
          </a:xfrm>
          <a:prstGeom prst="rect">
            <a:avLst/>
          </a:prstGeom>
          <a:solidFill>
            <a:schemeClr val="accent1"/>
          </a:solidFill>
        </p:spPr>
        <p:txBody>
          <a:bodyPr wrap="square" lIns="0" tIns="0" rIns="0" bIns="0" rtlCol="0"/>
          <a:lstStyle/>
          <a:p>
            <a:endParaRPr>
              <a:solidFill>
                <a:srgbClr val="FF0000"/>
              </a:solidFill>
            </a:endParaRPr>
          </a:p>
        </p:txBody>
      </p:sp>
      <p:sp>
        <p:nvSpPr>
          <p:cNvPr id="18" name="object 27"/>
          <p:cNvSpPr txBox="1"/>
          <p:nvPr/>
        </p:nvSpPr>
        <p:spPr>
          <a:xfrm>
            <a:off x="1834007" y="4398737"/>
            <a:ext cx="945515" cy="391160"/>
          </a:xfrm>
          <a:prstGeom prst="rect">
            <a:avLst/>
          </a:prstGeom>
        </p:spPr>
        <p:txBody>
          <a:bodyPr vert="horz" wrap="square" lIns="0" tIns="12700" rIns="0" bIns="0" rtlCol="0">
            <a:spAutoFit/>
          </a:bodyPr>
          <a:lstStyle/>
          <a:p>
            <a:pPr marL="12700">
              <a:spcBef>
                <a:spcPts val="100"/>
              </a:spcBef>
            </a:pPr>
            <a:r>
              <a:rPr sz="2400" spc="10" dirty="0">
                <a:latin typeface="微软雅黑" pitchFamily="34" charset="-122"/>
                <a:ea typeface="微软雅黑" pitchFamily="34" charset="-122"/>
                <a:cs typeface="Droid Sans Fallback"/>
              </a:rPr>
              <a:t>着丝点</a:t>
            </a:r>
          </a:p>
        </p:txBody>
      </p:sp>
      <p:sp>
        <p:nvSpPr>
          <p:cNvPr id="19" name="object 28"/>
          <p:cNvSpPr/>
          <p:nvPr/>
        </p:nvSpPr>
        <p:spPr>
          <a:xfrm>
            <a:off x="3558402" y="4225242"/>
            <a:ext cx="2133600" cy="762000"/>
          </a:xfrm>
          <a:prstGeom prst="rect">
            <a:avLst/>
          </a:prstGeom>
          <a:solidFill>
            <a:schemeClr val="accent1"/>
          </a:solidFill>
        </p:spPr>
        <p:txBody>
          <a:bodyPr wrap="square" lIns="0" tIns="0" rIns="0" bIns="0" rtlCol="0"/>
          <a:lstStyle/>
          <a:p>
            <a:endParaRPr>
              <a:solidFill>
                <a:srgbClr val="FF0000"/>
              </a:solidFill>
            </a:endParaRPr>
          </a:p>
        </p:txBody>
      </p:sp>
      <p:sp>
        <p:nvSpPr>
          <p:cNvPr id="20" name="object 30"/>
          <p:cNvSpPr txBox="1"/>
          <p:nvPr/>
        </p:nvSpPr>
        <p:spPr>
          <a:xfrm>
            <a:off x="4138666" y="4402865"/>
            <a:ext cx="972819" cy="391795"/>
          </a:xfrm>
          <a:prstGeom prst="rect">
            <a:avLst/>
          </a:prstGeom>
        </p:spPr>
        <p:txBody>
          <a:bodyPr vert="horz" wrap="square" lIns="0" tIns="12700" rIns="0" bIns="0" rtlCol="0">
            <a:spAutoFit/>
          </a:bodyPr>
          <a:lstStyle/>
          <a:p>
            <a:pPr marL="12700">
              <a:lnSpc>
                <a:spcPct val="100000"/>
              </a:lnSpc>
              <a:spcBef>
                <a:spcPts val="100"/>
              </a:spcBef>
            </a:pPr>
            <a:r>
              <a:rPr sz="2400" b="1" dirty="0">
                <a:latin typeface="Arial" panose="020B0604020202020204"/>
                <a:cs typeface="Arial" panose="020B0604020202020204"/>
              </a:rPr>
              <a:t>S</a:t>
            </a:r>
            <a:r>
              <a:rPr sz="2400" b="1" spc="-15" dirty="0">
                <a:latin typeface="Arial" panose="020B0604020202020204"/>
                <a:cs typeface="Arial" panose="020B0604020202020204"/>
              </a:rPr>
              <a:t>C</a:t>
            </a:r>
            <a:r>
              <a:rPr sz="2400" b="1" dirty="0">
                <a:latin typeface="Arial" panose="020B0604020202020204"/>
                <a:cs typeface="Arial" panose="020B0604020202020204"/>
              </a:rPr>
              <a:t>L</a:t>
            </a:r>
            <a:r>
              <a:rPr sz="2400" b="1" spc="-10" dirty="0">
                <a:latin typeface="Arial" panose="020B0604020202020204"/>
                <a:cs typeface="Arial" panose="020B0604020202020204"/>
              </a:rPr>
              <a:t>7</a:t>
            </a:r>
            <a:r>
              <a:rPr sz="2400" b="1" dirty="0">
                <a:latin typeface="Arial" panose="020B0604020202020204"/>
                <a:cs typeface="Arial" panose="020B0604020202020204"/>
              </a:rPr>
              <a:t>0</a:t>
            </a:r>
            <a:endParaRPr sz="2400" dirty="0">
              <a:latin typeface="Arial" panose="020B0604020202020204"/>
              <a:cs typeface="Arial" panose="020B0604020202020204"/>
            </a:endParaRPr>
          </a:p>
        </p:txBody>
      </p:sp>
      <p:sp>
        <p:nvSpPr>
          <p:cNvPr id="21" name="object 31"/>
          <p:cNvSpPr/>
          <p:nvPr/>
        </p:nvSpPr>
        <p:spPr>
          <a:xfrm>
            <a:off x="5894324" y="5208731"/>
            <a:ext cx="2133599" cy="762000"/>
          </a:xfrm>
          <a:prstGeom prst="rect">
            <a:avLst/>
          </a:prstGeom>
          <a:solidFill>
            <a:schemeClr val="accent1"/>
          </a:solidFill>
        </p:spPr>
        <p:txBody>
          <a:bodyPr wrap="square" lIns="0" tIns="0" rIns="0" bIns="0" rtlCol="0"/>
          <a:lstStyle/>
          <a:p>
            <a:endParaRPr>
              <a:solidFill>
                <a:srgbClr val="FF0000"/>
              </a:solidFill>
            </a:endParaRPr>
          </a:p>
        </p:txBody>
      </p:sp>
      <p:sp>
        <p:nvSpPr>
          <p:cNvPr id="22" name="object 33"/>
          <p:cNvSpPr txBox="1"/>
          <p:nvPr/>
        </p:nvSpPr>
        <p:spPr>
          <a:xfrm>
            <a:off x="6133051" y="5405764"/>
            <a:ext cx="1658563" cy="382156"/>
          </a:xfrm>
          <a:prstGeom prst="rect">
            <a:avLst/>
          </a:prstGeom>
        </p:spPr>
        <p:txBody>
          <a:bodyPr vert="horz" wrap="square" lIns="0" tIns="12700" rIns="0" bIns="0" rtlCol="0">
            <a:spAutoFit/>
          </a:bodyPr>
          <a:lstStyle/>
          <a:p>
            <a:pPr marL="12700">
              <a:lnSpc>
                <a:spcPct val="100000"/>
              </a:lnSpc>
              <a:spcBef>
                <a:spcPts val="100"/>
              </a:spcBef>
            </a:pPr>
            <a:r>
              <a:rPr sz="2400" spc="10" dirty="0">
                <a:latin typeface="微软雅黑" pitchFamily="34" charset="-122"/>
                <a:ea typeface="微软雅黑" pitchFamily="34" charset="-122"/>
                <a:cs typeface="Droid Sans Fallback"/>
              </a:rPr>
              <a:t>RNA聚合酶</a:t>
            </a:r>
          </a:p>
        </p:txBody>
      </p:sp>
      <p:sp>
        <p:nvSpPr>
          <p:cNvPr id="23" name="object 34"/>
          <p:cNvSpPr/>
          <p:nvPr/>
        </p:nvSpPr>
        <p:spPr>
          <a:xfrm>
            <a:off x="1252283" y="5215842"/>
            <a:ext cx="2133600" cy="762000"/>
          </a:xfrm>
          <a:prstGeom prst="rect">
            <a:avLst/>
          </a:prstGeom>
          <a:solidFill>
            <a:schemeClr val="accent1"/>
          </a:solidFill>
        </p:spPr>
        <p:txBody>
          <a:bodyPr wrap="square" lIns="0" tIns="0" rIns="0" bIns="0" rtlCol="0"/>
          <a:lstStyle/>
          <a:p>
            <a:endParaRPr>
              <a:solidFill>
                <a:srgbClr val="FF0000"/>
              </a:solidFill>
            </a:endParaRPr>
          </a:p>
        </p:txBody>
      </p:sp>
      <p:sp>
        <p:nvSpPr>
          <p:cNvPr id="24" name="object 36"/>
          <p:cNvSpPr txBox="1"/>
          <p:nvPr/>
        </p:nvSpPr>
        <p:spPr>
          <a:xfrm>
            <a:off x="1791145" y="5394151"/>
            <a:ext cx="1056640" cy="391160"/>
          </a:xfrm>
          <a:prstGeom prst="rect">
            <a:avLst/>
          </a:prstGeom>
        </p:spPr>
        <p:txBody>
          <a:bodyPr vert="horz" wrap="square" lIns="0" tIns="12700" rIns="0" bIns="0" rtlCol="0">
            <a:spAutoFit/>
          </a:bodyPr>
          <a:lstStyle/>
          <a:p>
            <a:pPr marL="12700">
              <a:lnSpc>
                <a:spcPct val="100000"/>
              </a:lnSpc>
              <a:spcBef>
                <a:spcPts val="100"/>
              </a:spcBef>
            </a:pPr>
            <a:r>
              <a:rPr sz="2400" b="1" spc="-5" dirty="0">
                <a:latin typeface="Arial" panose="020B0604020202020204"/>
                <a:cs typeface="Arial" panose="020B0604020202020204"/>
              </a:rPr>
              <a:t>U</a:t>
            </a:r>
            <a:r>
              <a:rPr sz="2400" b="1" spc="-15" dirty="0">
                <a:latin typeface="Arial" panose="020B0604020202020204"/>
                <a:cs typeface="Arial" panose="020B0604020202020204"/>
              </a:rPr>
              <a:t>1</a:t>
            </a:r>
            <a:r>
              <a:rPr sz="2400" b="1" spc="-5" dirty="0">
                <a:latin typeface="Arial" panose="020B0604020202020204"/>
                <a:cs typeface="Arial" panose="020B0604020202020204"/>
              </a:rPr>
              <a:t>R</a:t>
            </a:r>
            <a:r>
              <a:rPr sz="2400" b="1" spc="-15" dirty="0">
                <a:latin typeface="Arial" panose="020B0604020202020204"/>
                <a:cs typeface="Arial" panose="020B0604020202020204"/>
              </a:rPr>
              <a:t>N</a:t>
            </a:r>
            <a:r>
              <a:rPr sz="2400" b="1" dirty="0">
                <a:latin typeface="Arial" panose="020B0604020202020204"/>
                <a:cs typeface="Arial" panose="020B0604020202020204"/>
              </a:rPr>
              <a:t>P</a:t>
            </a:r>
            <a:endParaRPr sz="2400">
              <a:latin typeface="Arial" panose="020B0604020202020204"/>
              <a:cs typeface="Arial" panose="020B0604020202020204"/>
            </a:endParaRPr>
          </a:p>
        </p:txBody>
      </p:sp>
      <p:sp>
        <p:nvSpPr>
          <p:cNvPr id="25" name="object 37"/>
          <p:cNvSpPr/>
          <p:nvPr/>
        </p:nvSpPr>
        <p:spPr>
          <a:xfrm>
            <a:off x="3558402" y="5175660"/>
            <a:ext cx="2133600" cy="762000"/>
          </a:xfrm>
          <a:prstGeom prst="rect">
            <a:avLst/>
          </a:prstGeom>
          <a:solidFill>
            <a:schemeClr val="accent1"/>
          </a:solidFill>
        </p:spPr>
        <p:txBody>
          <a:bodyPr wrap="square" lIns="0" tIns="0" rIns="0" bIns="0" rtlCol="0"/>
          <a:lstStyle/>
          <a:p>
            <a:endParaRPr>
              <a:solidFill>
                <a:srgbClr val="FF0000"/>
              </a:solidFill>
            </a:endParaRPr>
          </a:p>
        </p:txBody>
      </p:sp>
      <p:sp>
        <p:nvSpPr>
          <p:cNvPr id="26" name="object 39"/>
          <p:cNvSpPr txBox="1"/>
          <p:nvPr/>
        </p:nvSpPr>
        <p:spPr>
          <a:xfrm>
            <a:off x="3999981" y="5357016"/>
            <a:ext cx="1250950" cy="391160"/>
          </a:xfrm>
          <a:prstGeom prst="rect">
            <a:avLst/>
          </a:prstGeom>
        </p:spPr>
        <p:txBody>
          <a:bodyPr vert="horz" wrap="square" lIns="0" tIns="12700" rIns="0" bIns="0" rtlCol="0">
            <a:spAutoFit/>
          </a:bodyPr>
          <a:lstStyle/>
          <a:p>
            <a:pPr marL="12700">
              <a:lnSpc>
                <a:spcPct val="100000"/>
              </a:lnSpc>
              <a:spcBef>
                <a:spcPts val="100"/>
              </a:spcBef>
            </a:pPr>
            <a:r>
              <a:rPr sz="2400" spc="10" dirty="0">
                <a:latin typeface="微软雅黑" pitchFamily="34" charset="-122"/>
                <a:ea typeface="微软雅黑" pitchFamily="34" charset="-122"/>
                <a:cs typeface="Droid Sans Fallback"/>
              </a:rPr>
              <a:t>肌动蛋白</a:t>
            </a:r>
            <a:endParaRPr sz="2400" dirty="0">
              <a:latin typeface="微软雅黑" pitchFamily="34" charset="-122"/>
              <a:ea typeface="微软雅黑" pitchFamily="34" charset="-122"/>
              <a:cs typeface="Droid Sans Fallback"/>
            </a:endParaRPr>
          </a:p>
        </p:txBody>
      </p:sp>
      <p:sp>
        <p:nvSpPr>
          <p:cNvPr id="27" name="object 40"/>
          <p:cNvSpPr/>
          <p:nvPr/>
        </p:nvSpPr>
        <p:spPr>
          <a:xfrm>
            <a:off x="5871130" y="4210282"/>
            <a:ext cx="2133599" cy="762000"/>
          </a:xfrm>
          <a:prstGeom prst="rect">
            <a:avLst/>
          </a:prstGeom>
          <a:solidFill>
            <a:schemeClr val="accent1"/>
          </a:solidFill>
        </p:spPr>
        <p:txBody>
          <a:bodyPr wrap="square" lIns="0" tIns="0" rIns="0" bIns="0" rtlCol="0"/>
          <a:lstStyle/>
          <a:p>
            <a:endParaRPr>
              <a:solidFill>
                <a:srgbClr val="FF0000"/>
              </a:solidFill>
            </a:endParaRPr>
          </a:p>
        </p:txBody>
      </p:sp>
      <p:sp>
        <p:nvSpPr>
          <p:cNvPr id="28" name="object 42"/>
          <p:cNvSpPr txBox="1"/>
          <p:nvPr/>
        </p:nvSpPr>
        <p:spPr>
          <a:xfrm>
            <a:off x="6578266" y="4387905"/>
            <a:ext cx="720725" cy="391795"/>
          </a:xfrm>
          <a:prstGeom prst="rect">
            <a:avLst/>
          </a:prstGeom>
        </p:spPr>
        <p:txBody>
          <a:bodyPr vert="horz" wrap="square" lIns="0" tIns="12700" rIns="0" bIns="0" rtlCol="0">
            <a:spAutoFit/>
          </a:bodyPr>
          <a:lstStyle/>
          <a:p>
            <a:pPr marL="12700">
              <a:lnSpc>
                <a:spcPct val="100000"/>
              </a:lnSpc>
              <a:spcBef>
                <a:spcPts val="100"/>
              </a:spcBef>
            </a:pPr>
            <a:r>
              <a:rPr sz="2400" b="1" dirty="0">
                <a:latin typeface="Arial" panose="020B0604020202020204"/>
                <a:cs typeface="Arial" panose="020B0604020202020204"/>
              </a:rPr>
              <a:t>AMA</a:t>
            </a:r>
            <a:endParaRPr sz="2400">
              <a:latin typeface="Arial" panose="020B0604020202020204"/>
              <a:cs typeface="Arial" panose="020B0604020202020204"/>
            </a:endParaRPr>
          </a:p>
        </p:txBody>
      </p:sp>
      <p:sp>
        <p:nvSpPr>
          <p:cNvPr id="29" name="object 43"/>
          <p:cNvSpPr/>
          <p:nvPr/>
        </p:nvSpPr>
        <p:spPr>
          <a:xfrm>
            <a:off x="3590528" y="6123384"/>
            <a:ext cx="2133600" cy="617984"/>
          </a:xfrm>
          <a:prstGeom prst="rect">
            <a:avLst/>
          </a:prstGeom>
          <a:solidFill>
            <a:schemeClr val="accent1"/>
          </a:solidFill>
        </p:spPr>
        <p:txBody>
          <a:bodyPr wrap="square" lIns="0" tIns="0" rIns="0" bIns="0" rtlCol="0"/>
          <a:lstStyle/>
          <a:p>
            <a:endParaRPr>
              <a:solidFill>
                <a:srgbClr val="FF0000"/>
              </a:solidFill>
            </a:endParaRPr>
          </a:p>
        </p:txBody>
      </p:sp>
      <p:sp>
        <p:nvSpPr>
          <p:cNvPr id="30" name="object 45"/>
          <p:cNvSpPr txBox="1"/>
          <p:nvPr/>
        </p:nvSpPr>
        <p:spPr>
          <a:xfrm>
            <a:off x="4247431" y="6211014"/>
            <a:ext cx="702945" cy="391160"/>
          </a:xfrm>
          <a:prstGeom prst="rect">
            <a:avLst/>
          </a:prstGeom>
        </p:spPr>
        <p:txBody>
          <a:bodyPr vert="horz" wrap="square" lIns="0" tIns="12700" rIns="0" bIns="0" rtlCol="0">
            <a:spAutoFit/>
          </a:bodyPr>
          <a:lstStyle/>
          <a:p>
            <a:pPr marL="12700">
              <a:lnSpc>
                <a:spcPct val="100000"/>
              </a:lnSpc>
              <a:spcBef>
                <a:spcPts val="100"/>
              </a:spcBef>
            </a:pPr>
            <a:r>
              <a:rPr sz="2400" b="1" spc="-5" dirty="0">
                <a:latin typeface="Arial" panose="020B0604020202020204"/>
                <a:cs typeface="Arial" panose="020B0604020202020204"/>
              </a:rPr>
              <a:t>SMA</a:t>
            </a:r>
            <a:endParaRPr sz="2400" dirty="0">
              <a:latin typeface="Arial" panose="020B0604020202020204"/>
              <a:cs typeface="Arial" panose="020B0604020202020204"/>
            </a:endParaRPr>
          </a:p>
        </p:txBody>
      </p:sp>
      <p:sp>
        <p:nvSpPr>
          <p:cNvPr id="31" name="TextBox 30"/>
          <p:cNvSpPr txBox="1"/>
          <p:nvPr/>
        </p:nvSpPr>
        <p:spPr>
          <a:xfrm>
            <a:off x="277720" y="868290"/>
            <a:ext cx="3927353" cy="830997"/>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抗核抗体检测的临床应用</a:t>
            </a:r>
          </a:p>
          <a:p>
            <a:endParaRPr lang="zh-CN" altLang="en-US" sz="2400" b="1" dirty="0">
              <a:solidFill>
                <a:prstClr val="black"/>
              </a:solidFill>
              <a:latin typeface="微软雅黑" panose="020B0503020204020204" pitchFamily="34" charset="-122"/>
              <a:ea typeface="微软雅黑" panose="020B0503020204020204" pitchFamily="34" charset="-122"/>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7384"/>
            <a:ext cx="9144000"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49448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4028189854"/>
              </p:ext>
            </p:extLst>
          </p:nvPr>
        </p:nvGraphicFramePr>
        <p:xfrm>
          <a:off x="683568" y="1664688"/>
          <a:ext cx="7776864" cy="4608514"/>
        </p:xfrm>
        <a:graphic>
          <a:graphicData uri="http://schemas.openxmlformats.org/drawingml/2006/table">
            <a:tbl>
              <a:tblPr>
                <a:tableStyleId>{D7AC3CCA-C797-4891-BE02-D94E43425B78}</a:tableStyleId>
              </a:tblPr>
              <a:tblGrid>
                <a:gridCol w="1925348">
                  <a:extLst>
                    <a:ext uri="{9D8B030D-6E8A-4147-A177-3AD203B41FA5}">
                      <a16:colId xmlns:a16="http://schemas.microsoft.com/office/drawing/2014/main" val="20000"/>
                    </a:ext>
                  </a:extLst>
                </a:gridCol>
                <a:gridCol w="1963084">
                  <a:extLst>
                    <a:ext uri="{9D8B030D-6E8A-4147-A177-3AD203B41FA5}">
                      <a16:colId xmlns:a16="http://schemas.microsoft.com/office/drawing/2014/main" val="20001"/>
                    </a:ext>
                  </a:extLst>
                </a:gridCol>
                <a:gridCol w="2079393">
                  <a:extLst>
                    <a:ext uri="{9D8B030D-6E8A-4147-A177-3AD203B41FA5}">
                      <a16:colId xmlns:a16="http://schemas.microsoft.com/office/drawing/2014/main" val="20002"/>
                    </a:ext>
                  </a:extLst>
                </a:gridCol>
                <a:gridCol w="1809039">
                  <a:extLst>
                    <a:ext uri="{9D8B030D-6E8A-4147-A177-3AD203B41FA5}">
                      <a16:colId xmlns:a16="http://schemas.microsoft.com/office/drawing/2014/main" val="20003"/>
                    </a:ext>
                  </a:extLst>
                </a:gridCol>
              </a:tblGrid>
              <a:tr h="759484">
                <a:tc>
                  <a:txBody>
                    <a:bodyPr/>
                    <a:lstStyle/>
                    <a:p>
                      <a:pPr algn="ctr" fontAlgn="ctr"/>
                      <a:r>
                        <a:rPr lang="zh-CN" altLang="en-US" sz="1800" b="1" u="none" strike="noStrike" dirty="0">
                          <a:effectLst/>
                          <a:latin typeface="微软雅黑" panose="020B0503020204020204" pitchFamily="34" charset="-122"/>
                          <a:ea typeface="微软雅黑" panose="020B0503020204020204" pitchFamily="34" charset="-122"/>
                        </a:rPr>
                        <a:t>疾病</a:t>
                      </a:r>
                      <a:endParaRPr lang="zh-CN" altLang="en-US" sz="1800" b="1"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en-US" sz="1600" b="1" u="none" strike="noStrike" dirty="0">
                          <a:effectLst/>
                          <a:latin typeface="微软雅黑" panose="020B0503020204020204" pitchFamily="34" charset="-122"/>
                          <a:ea typeface="微软雅黑" panose="020B0503020204020204" pitchFamily="34" charset="-122"/>
                        </a:rPr>
                        <a:t> ANA</a:t>
                      </a:r>
                      <a:r>
                        <a:rPr lang="zh-CN" altLang="en-US" sz="1600" b="1" u="none" strike="noStrike" dirty="0">
                          <a:effectLst/>
                          <a:latin typeface="微软雅黑" panose="020B0503020204020204" pitchFamily="34" charset="-122"/>
                          <a:ea typeface="微软雅黑" panose="020B0503020204020204" pitchFamily="34" charset="-122"/>
                        </a:rPr>
                        <a:t>阳性率（</a:t>
                      </a:r>
                      <a:r>
                        <a:rPr lang="en-US" altLang="zh-CN" sz="1600" b="1" u="none" strike="noStrike" dirty="0">
                          <a:effectLst/>
                          <a:latin typeface="微软雅黑" panose="020B0503020204020204" pitchFamily="34" charset="-122"/>
                          <a:ea typeface="微软雅黑" panose="020B0503020204020204" pitchFamily="34" charset="-122"/>
                        </a:rPr>
                        <a:t>%</a:t>
                      </a:r>
                      <a:r>
                        <a:rPr lang="zh-CN" altLang="en-US" sz="1600" b="1" u="none" strike="noStrike" dirty="0">
                          <a:effectLst/>
                          <a:latin typeface="微软雅黑" panose="020B0503020204020204" pitchFamily="34" charset="-122"/>
                          <a:ea typeface="微软雅黑" panose="020B0503020204020204" pitchFamily="34" charset="-122"/>
                        </a:rPr>
                        <a:t>）</a:t>
                      </a:r>
                      <a:endParaRPr lang="zh-CN" altLang="en-US" sz="1600" b="1"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zh-CN" altLang="en-US" sz="1800" b="1" u="none" strike="noStrike" dirty="0">
                          <a:effectLst/>
                          <a:latin typeface="微软雅黑" panose="020B0503020204020204" pitchFamily="34" charset="-122"/>
                          <a:ea typeface="微软雅黑" panose="020B0503020204020204" pitchFamily="34" charset="-122"/>
                        </a:rPr>
                        <a:t>疾病</a:t>
                      </a:r>
                      <a:endParaRPr lang="zh-CN" altLang="en-US" sz="1800" b="1"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r" fontAlgn="ctr"/>
                      <a:r>
                        <a:rPr lang="en-US" sz="1600" b="1" u="none" strike="noStrike" dirty="0">
                          <a:effectLst/>
                          <a:latin typeface="微软雅黑" panose="020B0503020204020204" pitchFamily="34" charset="-122"/>
                          <a:ea typeface="微软雅黑" panose="020B0503020204020204" pitchFamily="34" charset="-122"/>
                        </a:rPr>
                        <a:t> ANA</a:t>
                      </a:r>
                      <a:r>
                        <a:rPr lang="zh-CN" altLang="en-US" sz="1600" b="1" u="none" strike="noStrike" dirty="0">
                          <a:effectLst/>
                          <a:latin typeface="微软雅黑" panose="020B0503020204020204" pitchFamily="34" charset="-122"/>
                          <a:ea typeface="微软雅黑" panose="020B0503020204020204" pitchFamily="34" charset="-122"/>
                        </a:rPr>
                        <a:t>阳性率（</a:t>
                      </a:r>
                      <a:r>
                        <a:rPr lang="en-US" altLang="zh-CN" sz="1600" b="1" u="none" strike="noStrike" dirty="0">
                          <a:effectLst/>
                          <a:latin typeface="微软雅黑" panose="020B0503020204020204" pitchFamily="34" charset="-122"/>
                          <a:ea typeface="微软雅黑" panose="020B0503020204020204" pitchFamily="34" charset="-122"/>
                        </a:rPr>
                        <a:t>%</a:t>
                      </a:r>
                      <a:r>
                        <a:rPr lang="zh-CN" altLang="en-US" sz="1600" b="1" u="none" strike="noStrike" dirty="0">
                          <a:effectLst/>
                          <a:latin typeface="微软雅黑" panose="020B0503020204020204" pitchFamily="34" charset="-122"/>
                          <a:ea typeface="微软雅黑" panose="020B0503020204020204" pitchFamily="34" charset="-122"/>
                        </a:rPr>
                        <a:t>）</a:t>
                      </a:r>
                      <a:endParaRPr lang="zh-CN" altLang="en-US" sz="1600" b="1"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noFill/>
                  </a:tcPr>
                </a:tc>
                <a:extLst>
                  <a:ext uri="{0D108BD9-81ED-4DB2-BD59-A6C34878D82A}">
                    <a16:rowId xmlns:a16="http://schemas.microsoft.com/office/drawing/2014/main" val="10000"/>
                  </a:ext>
                </a:extLst>
              </a:tr>
              <a:tr h="479839">
                <a:tc>
                  <a:txBody>
                    <a:bodyPr/>
                    <a:lstStyle/>
                    <a:p>
                      <a:pPr algn="ctr" fontAlgn="ctr"/>
                      <a:r>
                        <a:rPr lang="zh-CN" altLang="en-US" sz="1400" b="1" u="none" strike="noStrike" dirty="0">
                          <a:effectLst/>
                          <a:latin typeface="微软雅黑" panose="020B0503020204020204" pitchFamily="34" charset="-122"/>
                          <a:ea typeface="微软雅黑" panose="020B0503020204020204" pitchFamily="34" charset="-122"/>
                        </a:rPr>
                        <a:t>系统性红斑狼疮</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en-US" altLang="zh-CN" sz="1400" u="none" strike="noStrike" dirty="0">
                          <a:effectLst/>
                          <a:latin typeface="微软雅黑" panose="020B0503020204020204" pitchFamily="34" charset="-122"/>
                          <a:ea typeface="微软雅黑" panose="020B0503020204020204" pitchFamily="34" charset="-122"/>
                        </a:rPr>
                        <a:t>80-100</a:t>
                      </a:r>
                      <a:endParaRPr lang="en-US" altLang="zh-CN"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zh-CN" altLang="en-US" sz="1400" b="1" u="none" strike="noStrike" dirty="0">
                          <a:effectLst/>
                          <a:latin typeface="微软雅黑" panose="020B0503020204020204" pitchFamily="34" charset="-122"/>
                          <a:ea typeface="微软雅黑" panose="020B0503020204020204" pitchFamily="34" charset="-122"/>
                        </a:rPr>
                        <a:t>抗磷脂抗体综合征</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en-US" altLang="zh-CN" sz="1400" u="none" strike="noStrike" dirty="0">
                          <a:effectLst/>
                          <a:latin typeface="微软雅黑" panose="020B0503020204020204" pitchFamily="34" charset="-122"/>
                          <a:ea typeface="微软雅黑" panose="020B0503020204020204" pitchFamily="34" charset="-122"/>
                        </a:rPr>
                        <a:t>40-50</a:t>
                      </a:r>
                      <a:endParaRPr lang="en-US" altLang="zh-CN"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extLst>
                  <a:ext uri="{0D108BD9-81ED-4DB2-BD59-A6C34878D82A}">
                    <a16:rowId xmlns:a16="http://schemas.microsoft.com/office/drawing/2014/main" val="10001"/>
                  </a:ext>
                </a:extLst>
              </a:tr>
              <a:tr h="479839">
                <a:tc>
                  <a:txBody>
                    <a:bodyPr/>
                    <a:lstStyle/>
                    <a:p>
                      <a:pPr algn="ctr" fontAlgn="ctr"/>
                      <a:r>
                        <a:rPr lang="zh-CN" altLang="en-US" sz="1400" b="1" u="none" strike="noStrike" dirty="0">
                          <a:effectLst/>
                          <a:latin typeface="微软雅黑" panose="020B0503020204020204" pitchFamily="34" charset="-122"/>
                          <a:ea typeface="微软雅黑" panose="020B0503020204020204" pitchFamily="34" charset="-122"/>
                        </a:rPr>
                        <a:t>干燥综合征</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en-US" altLang="zh-CN" sz="1400" u="none" strike="noStrike" dirty="0">
                          <a:effectLst/>
                          <a:latin typeface="微软雅黑" panose="020B0503020204020204" pitchFamily="34" charset="-122"/>
                          <a:ea typeface="微软雅黑" panose="020B0503020204020204" pitchFamily="34" charset="-122"/>
                        </a:rPr>
                        <a:t>60-80</a:t>
                      </a:r>
                      <a:endParaRPr lang="en-US" altLang="zh-CN"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zh-CN" altLang="en-US" sz="1400" b="1" u="none" strike="noStrike" dirty="0">
                          <a:effectLst/>
                          <a:latin typeface="微软雅黑" panose="020B0503020204020204" pitchFamily="34" charset="-122"/>
                          <a:ea typeface="微软雅黑" panose="020B0503020204020204" pitchFamily="34" charset="-122"/>
                        </a:rPr>
                        <a:t>特发性血小板减少性紫癜</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en-US" altLang="zh-CN" sz="1400" u="none" strike="noStrike" dirty="0">
                          <a:effectLst/>
                          <a:latin typeface="微软雅黑" panose="020B0503020204020204" pitchFamily="34" charset="-122"/>
                          <a:ea typeface="微软雅黑" panose="020B0503020204020204" pitchFamily="34" charset="-122"/>
                        </a:rPr>
                        <a:t>10-30</a:t>
                      </a:r>
                      <a:endParaRPr lang="en-US" altLang="zh-CN"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extLst>
                  <a:ext uri="{0D108BD9-81ED-4DB2-BD59-A6C34878D82A}">
                    <a16:rowId xmlns:a16="http://schemas.microsoft.com/office/drawing/2014/main" val="10002"/>
                  </a:ext>
                </a:extLst>
              </a:tr>
              <a:tr h="479839">
                <a:tc>
                  <a:txBody>
                    <a:bodyPr/>
                    <a:lstStyle/>
                    <a:p>
                      <a:pPr algn="ctr" fontAlgn="ctr"/>
                      <a:r>
                        <a:rPr lang="zh-CN" altLang="en-US" sz="1400" b="1" u="none" strike="noStrike" dirty="0">
                          <a:effectLst/>
                          <a:latin typeface="微软雅黑" panose="020B0503020204020204" pitchFamily="34" charset="-122"/>
                          <a:ea typeface="微软雅黑" panose="020B0503020204020204" pitchFamily="34" charset="-122"/>
                        </a:rPr>
                        <a:t>类风湿关节炎</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en-US" altLang="zh-CN" sz="1400" u="none" strike="noStrike" dirty="0">
                          <a:effectLst/>
                          <a:latin typeface="微软雅黑" panose="020B0503020204020204" pitchFamily="34" charset="-122"/>
                          <a:ea typeface="微软雅黑" panose="020B0503020204020204" pitchFamily="34" charset="-122"/>
                        </a:rPr>
                        <a:t>30-50</a:t>
                      </a:r>
                      <a:endParaRPr lang="en-US" altLang="zh-CN"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zh-CN" altLang="en-US" sz="1400" b="1" u="none" strike="noStrike" dirty="0">
                          <a:effectLst/>
                          <a:latin typeface="微软雅黑" panose="020B0503020204020204" pitchFamily="34" charset="-122"/>
                          <a:ea typeface="微软雅黑" panose="020B0503020204020204" pitchFamily="34" charset="-122"/>
                        </a:rPr>
                        <a:t>慢性活动性肝炎</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en-US" altLang="zh-CN" sz="1400" u="none" strike="noStrike" dirty="0">
                          <a:effectLst/>
                          <a:latin typeface="微软雅黑" panose="020B0503020204020204" pitchFamily="34" charset="-122"/>
                          <a:ea typeface="微软雅黑" panose="020B0503020204020204" pitchFamily="34" charset="-122"/>
                        </a:rPr>
                        <a:t>30-40</a:t>
                      </a:r>
                      <a:endParaRPr lang="en-US" altLang="zh-CN"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extLst>
                  <a:ext uri="{0D108BD9-81ED-4DB2-BD59-A6C34878D82A}">
                    <a16:rowId xmlns:a16="http://schemas.microsoft.com/office/drawing/2014/main" val="10003"/>
                  </a:ext>
                </a:extLst>
              </a:tr>
              <a:tr h="479839">
                <a:tc>
                  <a:txBody>
                    <a:bodyPr/>
                    <a:lstStyle/>
                    <a:p>
                      <a:pPr algn="ctr" fontAlgn="ctr"/>
                      <a:r>
                        <a:rPr lang="zh-CN" altLang="en-US" sz="1400" b="1" u="none" strike="noStrike" dirty="0">
                          <a:effectLst/>
                          <a:latin typeface="微软雅黑" panose="020B0503020204020204" pitchFamily="34" charset="-122"/>
                          <a:ea typeface="微软雅黑" panose="020B0503020204020204" pitchFamily="34" charset="-122"/>
                        </a:rPr>
                        <a:t>混合性结缔组织病</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en-US" altLang="zh-CN" sz="1400" u="none" strike="noStrike" dirty="0">
                          <a:effectLst/>
                          <a:latin typeface="微软雅黑" panose="020B0503020204020204" pitchFamily="34" charset="-122"/>
                          <a:ea typeface="微软雅黑" panose="020B0503020204020204" pitchFamily="34" charset="-122"/>
                        </a:rPr>
                        <a:t>95-100</a:t>
                      </a:r>
                      <a:endParaRPr lang="en-US" altLang="zh-CN"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zh-CN" altLang="en-US" sz="1400" b="1" u="none" strike="noStrike" dirty="0">
                          <a:effectLst/>
                          <a:latin typeface="微软雅黑" panose="020B0503020204020204" pitchFamily="34" charset="-122"/>
                          <a:ea typeface="微软雅黑" panose="020B0503020204020204" pitchFamily="34" charset="-122"/>
                        </a:rPr>
                        <a:t>甲状腺疾病</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en-US" altLang="zh-CN" sz="1400" u="none" strike="noStrike" dirty="0">
                          <a:effectLst/>
                          <a:latin typeface="微软雅黑" panose="020B0503020204020204" pitchFamily="34" charset="-122"/>
                          <a:ea typeface="微软雅黑" panose="020B0503020204020204" pitchFamily="34" charset="-122"/>
                        </a:rPr>
                        <a:t>30-50</a:t>
                      </a:r>
                      <a:endParaRPr lang="en-US" altLang="zh-CN"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extLst>
                  <a:ext uri="{0D108BD9-81ED-4DB2-BD59-A6C34878D82A}">
                    <a16:rowId xmlns:a16="http://schemas.microsoft.com/office/drawing/2014/main" val="10004"/>
                  </a:ext>
                </a:extLst>
              </a:tr>
              <a:tr h="479839">
                <a:tc>
                  <a:txBody>
                    <a:bodyPr/>
                    <a:lstStyle/>
                    <a:p>
                      <a:pPr algn="ctr" fontAlgn="ctr"/>
                      <a:r>
                        <a:rPr lang="zh-CN" altLang="en-US" sz="1400" b="1" u="none" strike="noStrike" dirty="0">
                          <a:effectLst/>
                          <a:latin typeface="微软雅黑" panose="020B0503020204020204" pitchFamily="34" charset="-122"/>
                          <a:ea typeface="微软雅黑" panose="020B0503020204020204" pitchFamily="34" charset="-122"/>
                        </a:rPr>
                        <a:t>多发性肌炎</a:t>
                      </a:r>
                      <a:r>
                        <a:rPr lang="en-US" altLang="zh-CN" sz="1400" b="1" u="none" strike="noStrike" dirty="0">
                          <a:effectLst/>
                          <a:latin typeface="微软雅黑" panose="020B0503020204020204" pitchFamily="34" charset="-122"/>
                          <a:ea typeface="微软雅黑" panose="020B0503020204020204" pitchFamily="34" charset="-122"/>
                        </a:rPr>
                        <a:t>/</a:t>
                      </a:r>
                      <a:r>
                        <a:rPr lang="zh-CN" altLang="en-US" sz="1400" b="1" u="none" strike="noStrike" dirty="0">
                          <a:effectLst/>
                          <a:latin typeface="微软雅黑" panose="020B0503020204020204" pitchFamily="34" charset="-122"/>
                          <a:ea typeface="微软雅黑" panose="020B0503020204020204" pitchFamily="34" charset="-122"/>
                        </a:rPr>
                        <a:t>皮肌炎</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en-US" altLang="zh-CN" sz="1400" u="none" strike="noStrike" dirty="0">
                          <a:effectLst/>
                          <a:latin typeface="微软雅黑" panose="020B0503020204020204" pitchFamily="34" charset="-122"/>
                          <a:ea typeface="微软雅黑" panose="020B0503020204020204" pitchFamily="34" charset="-122"/>
                        </a:rPr>
                        <a:t>40-60</a:t>
                      </a:r>
                      <a:endParaRPr lang="en-US" altLang="zh-CN"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zh-CN" altLang="en-US" sz="1400" b="1" u="none" strike="noStrike" dirty="0">
                          <a:effectLst/>
                          <a:latin typeface="微软雅黑" panose="020B0503020204020204" pitchFamily="34" charset="-122"/>
                          <a:ea typeface="微软雅黑" panose="020B0503020204020204" pitchFamily="34" charset="-122"/>
                        </a:rPr>
                        <a:t>雷诺现象</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en-US" altLang="zh-CN" sz="1400" u="none" strike="noStrike" dirty="0">
                          <a:effectLst/>
                          <a:latin typeface="微软雅黑" panose="020B0503020204020204" pitchFamily="34" charset="-122"/>
                          <a:ea typeface="微软雅黑" panose="020B0503020204020204" pitchFamily="34" charset="-122"/>
                        </a:rPr>
                        <a:t>20-60</a:t>
                      </a:r>
                      <a:endParaRPr lang="en-US" altLang="zh-CN"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extLst>
                  <a:ext uri="{0D108BD9-81ED-4DB2-BD59-A6C34878D82A}">
                    <a16:rowId xmlns:a16="http://schemas.microsoft.com/office/drawing/2014/main" val="10005"/>
                  </a:ext>
                </a:extLst>
              </a:tr>
              <a:tr h="479839">
                <a:tc>
                  <a:txBody>
                    <a:bodyPr/>
                    <a:lstStyle/>
                    <a:p>
                      <a:pPr algn="ctr" fontAlgn="ctr"/>
                      <a:r>
                        <a:rPr lang="zh-CN" altLang="en-US" sz="1400" b="1" u="none" strike="noStrike" dirty="0">
                          <a:effectLst/>
                          <a:latin typeface="微软雅黑" panose="020B0503020204020204" pitchFamily="34" charset="-122"/>
                          <a:ea typeface="微软雅黑" panose="020B0503020204020204" pitchFamily="34" charset="-122"/>
                        </a:rPr>
                        <a:t>系统硬化症</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en-US" altLang="zh-CN" sz="1400" u="none" strike="noStrike" dirty="0">
                          <a:effectLst/>
                          <a:latin typeface="微软雅黑" panose="020B0503020204020204" pitchFamily="34" charset="-122"/>
                          <a:ea typeface="微软雅黑" panose="020B0503020204020204" pitchFamily="34" charset="-122"/>
                        </a:rPr>
                        <a:t>70-90</a:t>
                      </a:r>
                      <a:endParaRPr lang="en-US" altLang="zh-CN"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zh-CN" altLang="en-US" sz="1400" b="1" u="none" strike="noStrike" dirty="0">
                          <a:effectLst/>
                          <a:latin typeface="微软雅黑" panose="020B0503020204020204" pitchFamily="34" charset="-122"/>
                          <a:ea typeface="微软雅黑" panose="020B0503020204020204" pitchFamily="34" charset="-122"/>
                        </a:rPr>
                        <a:t>恶性肿瘤</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zh-CN" altLang="en-US" sz="1400" u="none" strike="noStrike" dirty="0">
                          <a:effectLst/>
                          <a:latin typeface="微软雅黑" panose="020B0503020204020204" pitchFamily="34" charset="-122"/>
                          <a:ea typeface="微软雅黑" panose="020B0503020204020204" pitchFamily="34" charset="-122"/>
                        </a:rPr>
                        <a:t>差别较大</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extLst>
                  <a:ext uri="{0D108BD9-81ED-4DB2-BD59-A6C34878D82A}">
                    <a16:rowId xmlns:a16="http://schemas.microsoft.com/office/drawing/2014/main" val="10006"/>
                  </a:ext>
                </a:extLst>
              </a:tr>
              <a:tr h="479839">
                <a:tc>
                  <a:txBody>
                    <a:bodyPr/>
                    <a:lstStyle/>
                    <a:p>
                      <a:pPr algn="ctr" fontAlgn="ctr"/>
                      <a:r>
                        <a:rPr lang="zh-CN" altLang="en-US" sz="1400" b="1" u="none" strike="noStrike" dirty="0">
                          <a:effectLst/>
                          <a:latin typeface="微软雅黑" panose="020B0503020204020204" pitchFamily="34" charset="-122"/>
                          <a:ea typeface="微软雅黑" panose="020B0503020204020204" pitchFamily="34" charset="-122"/>
                        </a:rPr>
                        <a:t>药物性狼疮</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en-US" altLang="zh-CN" sz="1400" u="none" strike="noStrike" dirty="0">
                          <a:effectLst/>
                          <a:latin typeface="微软雅黑" panose="020B0503020204020204" pitchFamily="34" charset="-122"/>
                          <a:ea typeface="微软雅黑" panose="020B0503020204020204" pitchFamily="34" charset="-122"/>
                        </a:rPr>
                        <a:t>95-100</a:t>
                      </a:r>
                      <a:endParaRPr lang="en-US" altLang="zh-CN"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zh-CN" altLang="en-US" sz="1400" b="1" u="none" strike="noStrike" dirty="0">
                          <a:effectLst/>
                          <a:latin typeface="微软雅黑" panose="020B0503020204020204" pitchFamily="34" charset="-122"/>
                          <a:ea typeface="微软雅黑" panose="020B0503020204020204" pitchFamily="34" charset="-122"/>
                        </a:rPr>
                        <a:t>感染性疾病</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zh-CN" altLang="en-US" sz="1400" u="none" strike="noStrike" dirty="0">
                          <a:effectLst/>
                          <a:latin typeface="微软雅黑" panose="020B0503020204020204" pitchFamily="34" charset="-122"/>
                          <a:ea typeface="微软雅黑" panose="020B0503020204020204" pitchFamily="34" charset="-122"/>
                        </a:rPr>
                        <a:t>差别较大</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extLst>
                  <a:ext uri="{0D108BD9-81ED-4DB2-BD59-A6C34878D82A}">
                    <a16:rowId xmlns:a16="http://schemas.microsoft.com/office/drawing/2014/main" val="10007"/>
                  </a:ext>
                </a:extLst>
              </a:tr>
              <a:tr h="490157">
                <a:tc>
                  <a:txBody>
                    <a:bodyPr/>
                    <a:lstStyle/>
                    <a:p>
                      <a:pPr algn="ctr" fontAlgn="ctr"/>
                      <a:r>
                        <a:rPr lang="zh-CN" altLang="en-US" sz="1400" b="1" u="none" strike="noStrike" dirty="0">
                          <a:effectLst/>
                          <a:latin typeface="微软雅黑" panose="020B0503020204020204" pitchFamily="34" charset="-122"/>
                          <a:ea typeface="微软雅黑" panose="020B0503020204020204" pitchFamily="34" charset="-122"/>
                        </a:rPr>
                        <a:t>幼年型类风湿关节炎</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en-US" altLang="zh-CN" sz="1400" u="none" strike="noStrike" dirty="0">
                          <a:effectLst/>
                          <a:latin typeface="微软雅黑" panose="020B0503020204020204" pitchFamily="34" charset="-122"/>
                          <a:ea typeface="微软雅黑" panose="020B0503020204020204" pitchFamily="34" charset="-122"/>
                        </a:rPr>
                        <a:t>20-40</a:t>
                      </a:r>
                      <a:endParaRPr lang="en-US" altLang="zh-CN"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zh-CN" altLang="en-US" sz="1400" b="1" u="none" strike="noStrike" dirty="0">
                          <a:effectLst/>
                          <a:latin typeface="微软雅黑" panose="020B0503020204020204" pitchFamily="34" charset="-122"/>
                          <a:ea typeface="微软雅黑" panose="020B0503020204020204" pitchFamily="34" charset="-122"/>
                        </a:rPr>
                        <a:t>正常人</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tc>
                  <a:txBody>
                    <a:bodyPr/>
                    <a:lstStyle/>
                    <a:p>
                      <a:pPr algn="ctr" fontAlgn="ctr"/>
                      <a:r>
                        <a:rPr lang="en-US" altLang="zh-CN" sz="1400" u="none" strike="noStrike" dirty="0">
                          <a:effectLst/>
                          <a:latin typeface="微软雅黑" panose="020B0503020204020204" pitchFamily="34" charset="-122"/>
                          <a:ea typeface="微软雅黑" panose="020B0503020204020204" pitchFamily="34" charset="-122"/>
                        </a:rPr>
                        <a:t>5-10</a:t>
                      </a:r>
                      <a:endParaRPr lang="en-US" altLang="zh-CN"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noFill/>
                  </a:tcPr>
                </a:tc>
                <a:extLst>
                  <a:ext uri="{0D108BD9-81ED-4DB2-BD59-A6C34878D82A}">
                    <a16:rowId xmlns:a16="http://schemas.microsoft.com/office/drawing/2014/main" val="10008"/>
                  </a:ext>
                </a:extLst>
              </a:tr>
            </a:tbl>
          </a:graphicData>
        </a:graphic>
      </p:graphicFrame>
      <p:sp>
        <p:nvSpPr>
          <p:cNvPr id="6" name="TextBox 5"/>
          <p:cNvSpPr txBox="1"/>
          <p:nvPr/>
        </p:nvSpPr>
        <p:spPr>
          <a:xfrm>
            <a:off x="2402329" y="6326967"/>
            <a:ext cx="4833358" cy="369332"/>
          </a:xfrm>
          <a:prstGeom prst="rect">
            <a:avLst/>
          </a:prstGeom>
          <a:noFill/>
        </p:spPr>
        <p:txBody>
          <a:bodyPr wrap="square" rtlCol="0">
            <a:spAutoFit/>
          </a:bodyPr>
          <a:lstStyle/>
          <a:p>
            <a:r>
              <a:rPr lang="en-US" altLang="zh-CN" b="1" dirty="0">
                <a:solidFill>
                  <a:srgbClr val="C00000"/>
                </a:solidFill>
                <a:latin typeface="微软雅黑" panose="020B0503020204020204" pitchFamily="34" charset="-122"/>
                <a:ea typeface="微软雅黑" panose="020B0503020204020204" pitchFamily="34" charset="-122"/>
              </a:rPr>
              <a:t>ANA</a:t>
            </a:r>
            <a:r>
              <a:rPr lang="zh-CN" altLang="en-US" b="1" dirty="0">
                <a:solidFill>
                  <a:srgbClr val="C00000"/>
                </a:solidFill>
                <a:latin typeface="微软雅黑" panose="020B0503020204020204" pitchFamily="34" charset="-122"/>
                <a:ea typeface="微软雅黑" panose="020B0503020204020204" pitchFamily="34" charset="-122"/>
              </a:rPr>
              <a:t>检测是筛查自身免疫性疾病的重要手段</a:t>
            </a:r>
          </a:p>
        </p:txBody>
      </p:sp>
      <p:sp>
        <p:nvSpPr>
          <p:cNvPr id="7" name="TextBox 6"/>
          <p:cNvSpPr txBox="1"/>
          <p:nvPr/>
        </p:nvSpPr>
        <p:spPr>
          <a:xfrm>
            <a:off x="352091" y="1052736"/>
            <a:ext cx="3927353" cy="830997"/>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抗核抗体检测的临床应用</a:t>
            </a:r>
          </a:p>
          <a:p>
            <a:endParaRPr lang="zh-CN" altLang="en-US" sz="2400" b="1" dirty="0">
              <a:solidFill>
                <a:prstClr val="black"/>
              </a:solidFill>
              <a:latin typeface="微软雅黑" panose="020B0503020204020204" pitchFamily="34" charset="-122"/>
              <a:ea typeface="微软雅黑" panose="020B0503020204020204" pitchFamily="34" charset="-122"/>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34" y="0"/>
            <a:ext cx="9155334"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45887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bject 12"/>
          <p:cNvSpPr/>
          <p:nvPr/>
        </p:nvSpPr>
        <p:spPr>
          <a:xfrm>
            <a:off x="585604" y="5187943"/>
            <a:ext cx="7888014" cy="1566472"/>
          </a:xfrm>
          <a:prstGeom prst="rect">
            <a:avLst/>
          </a:prstGeom>
          <a:blipFill>
            <a:blip r:embed="rId2"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2" name="TextBox 41"/>
          <p:cNvSpPr txBox="1"/>
          <p:nvPr/>
        </p:nvSpPr>
        <p:spPr>
          <a:xfrm>
            <a:off x="361258" y="1068727"/>
            <a:ext cx="3927353" cy="830997"/>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抗核抗体检测的临床应用</a:t>
            </a:r>
          </a:p>
          <a:p>
            <a:endParaRPr lang="zh-CN" altLang="en-US" sz="2400" b="1" dirty="0">
              <a:solidFill>
                <a:prstClr val="black"/>
              </a:solidFill>
              <a:latin typeface="微软雅黑" panose="020B0503020204020204" pitchFamily="34" charset="-122"/>
              <a:ea typeface="微软雅黑" panose="020B0503020204020204" pitchFamily="34" charset="-122"/>
            </a:endParaRP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76" y="19307"/>
            <a:ext cx="9126323"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1679" y="1554357"/>
            <a:ext cx="6926705" cy="3449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3331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13"/>
          <p:cNvSpPr/>
          <p:nvPr/>
        </p:nvSpPr>
        <p:spPr>
          <a:xfrm>
            <a:off x="715209" y="5559982"/>
            <a:ext cx="7777330" cy="1268760"/>
          </a:xfrm>
          <a:prstGeom prst="rect">
            <a:avLst/>
          </a:prstGeom>
          <a:blipFill>
            <a:blip r:embed="rId2" cstate="print"/>
            <a:stretch>
              <a:fillRect/>
            </a:stretch>
          </a:blipFill>
        </p:spPr>
        <p:txBody>
          <a:bodyPr wrap="square" lIns="0" tIns="0" rIns="0" bIns="0" rtlCol="0"/>
          <a:lstStyle/>
          <a:p>
            <a:endParaRPr/>
          </a:p>
        </p:txBody>
      </p:sp>
      <p:sp>
        <p:nvSpPr>
          <p:cNvPr id="5" name="TextBox 4"/>
          <p:cNvSpPr txBox="1"/>
          <p:nvPr/>
        </p:nvSpPr>
        <p:spPr>
          <a:xfrm>
            <a:off x="355706" y="1124744"/>
            <a:ext cx="3927353" cy="830997"/>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抗核抗体检测的临床应用</a:t>
            </a:r>
          </a:p>
          <a:p>
            <a:endParaRPr lang="zh-CN" altLang="en-US" sz="2400" b="1" dirty="0">
              <a:solidFill>
                <a:prstClr val="black"/>
              </a:solidFill>
              <a:latin typeface="微软雅黑" panose="020B0503020204020204" pitchFamily="34" charset="-122"/>
              <a:ea typeface="微软雅黑" panose="020B0503020204020204" pitchFamily="34" charset="-122"/>
            </a:endParaRP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1389" y="1700808"/>
            <a:ext cx="6534150" cy="366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1389" y="1700808"/>
            <a:ext cx="6534150" cy="366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80722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48404" y="1710723"/>
            <a:ext cx="4326035" cy="4826452"/>
            <a:chOff x="134" y="2603"/>
            <a:chExt cx="7873" cy="7303"/>
          </a:xfrm>
        </p:grpSpPr>
        <p:sp>
          <p:nvSpPr>
            <p:cNvPr id="5" name="object 11"/>
            <p:cNvSpPr/>
            <p:nvPr/>
          </p:nvSpPr>
          <p:spPr>
            <a:xfrm>
              <a:off x="502" y="3827"/>
              <a:ext cx="7138" cy="6079"/>
            </a:xfrm>
            <a:prstGeom prst="rect">
              <a:avLst/>
            </a:prstGeom>
            <a:blipFill>
              <a:blip r:embed="rId2" cstate="print"/>
              <a:stretch>
                <a:fillRect/>
              </a:stretch>
            </a:blipFill>
          </p:spPr>
          <p:txBody>
            <a:bodyPr wrap="square" lIns="0" tIns="0" rIns="0" bIns="0" rtlCol="0"/>
            <a:lstStyle/>
            <a:p>
              <a:endParaRPr/>
            </a:p>
          </p:txBody>
        </p:sp>
        <p:sp>
          <p:nvSpPr>
            <p:cNvPr id="6" name="object 13"/>
            <p:cNvSpPr txBox="1"/>
            <p:nvPr/>
          </p:nvSpPr>
          <p:spPr>
            <a:xfrm>
              <a:off x="134" y="2603"/>
              <a:ext cx="7873" cy="661"/>
            </a:xfrm>
            <a:prstGeom prst="rect">
              <a:avLst/>
            </a:prstGeom>
          </p:spPr>
          <p:txBody>
            <a:bodyPr vert="horz" wrap="square" lIns="0" tIns="12700" rIns="0" bIns="0" rtlCol="0">
              <a:spAutoFit/>
            </a:bodyPr>
            <a:lstStyle/>
            <a:p>
              <a:pPr marL="355600" indent="-342900">
                <a:lnSpc>
                  <a:spcPct val="100000"/>
                </a:lnSpc>
                <a:spcBef>
                  <a:spcPts val="100"/>
                </a:spcBef>
                <a:buSzPct val="75000"/>
                <a:buFont typeface="Wingdings" panose="05000000000000000000"/>
                <a:buChar char=""/>
                <a:tabLst>
                  <a:tab pos="354965" algn="l"/>
                  <a:tab pos="355600" algn="l"/>
                </a:tabLst>
              </a:pPr>
              <a:r>
                <a:rPr sz="2400" spc="10" dirty="0" err="1">
                  <a:latin typeface="微软雅黑" pitchFamily="34" charset="-122"/>
                  <a:ea typeface="微软雅黑" pitchFamily="34" charset="-122"/>
                  <a:cs typeface="Noto Sans Mono CJK JP Regular"/>
                </a:rPr>
                <a:t>很多</a:t>
              </a:r>
              <a:r>
                <a:rPr lang="en-US" sz="2400" spc="10" dirty="0" err="1">
                  <a:latin typeface="微软雅黑" pitchFamily="34" charset="-122"/>
                  <a:ea typeface="微软雅黑" pitchFamily="34" charset="-122"/>
                  <a:cs typeface="Noto Sans Mono CJK JP Regular"/>
                </a:rPr>
                <a:t>AID</a:t>
              </a:r>
              <a:r>
                <a:rPr sz="2400" spc="10" dirty="0" err="1">
                  <a:latin typeface="微软雅黑" pitchFamily="34" charset="-122"/>
                  <a:ea typeface="微软雅黑" pitchFamily="34" charset="-122"/>
                  <a:cs typeface="Noto Sans Mono CJK JP Regular"/>
                </a:rPr>
                <a:t>患者</a:t>
              </a:r>
              <a:r>
                <a:rPr lang="zh-CN" altLang="en-US" sz="2400" spc="10" dirty="0">
                  <a:latin typeface="微软雅黑" pitchFamily="34" charset="-122"/>
                  <a:ea typeface="微软雅黑" pitchFamily="34" charset="-122"/>
                  <a:cs typeface="Noto Sans Mono CJK JP Regular"/>
                </a:rPr>
                <a:t>在早期</a:t>
              </a:r>
              <a:r>
                <a:rPr sz="2400" spc="10" dirty="0" err="1">
                  <a:latin typeface="微软雅黑" pitchFamily="34" charset="-122"/>
                  <a:ea typeface="微软雅黑" pitchFamily="34" charset="-122"/>
                  <a:cs typeface="Noto Sans Mono CJK JP Regular"/>
                </a:rPr>
                <a:t>没有症状</a:t>
              </a:r>
              <a:endParaRPr sz="2400" dirty="0">
                <a:latin typeface="微软雅黑" pitchFamily="34" charset="-122"/>
                <a:ea typeface="微软雅黑" pitchFamily="34" charset="-122"/>
                <a:cs typeface="Noto Sans Mono CJK JP Regular"/>
              </a:endParaRPr>
            </a:p>
          </p:txBody>
        </p:sp>
      </p:grpSp>
      <p:sp>
        <p:nvSpPr>
          <p:cNvPr id="7" name="object 12"/>
          <p:cNvSpPr/>
          <p:nvPr/>
        </p:nvSpPr>
        <p:spPr>
          <a:xfrm>
            <a:off x="4941277" y="1701054"/>
            <a:ext cx="3648806" cy="4836121"/>
          </a:xfrm>
          <a:prstGeom prst="rect">
            <a:avLst/>
          </a:prstGeom>
          <a:blipFill>
            <a:blip r:embed="rId3" cstate="print"/>
            <a:stretch>
              <a:fillRect/>
            </a:stretch>
          </a:blipFill>
        </p:spPr>
        <p:txBody>
          <a:bodyPr wrap="square" lIns="0" tIns="0" rIns="0" bIns="0" rtlCol="0"/>
          <a:lstStyle/>
          <a:p>
            <a:endParaRPr/>
          </a:p>
        </p:txBody>
      </p:sp>
      <p:sp>
        <p:nvSpPr>
          <p:cNvPr id="8" name="TextBox 7"/>
          <p:cNvSpPr txBox="1"/>
          <p:nvPr/>
        </p:nvSpPr>
        <p:spPr>
          <a:xfrm>
            <a:off x="6063777" y="6537175"/>
            <a:ext cx="4505277" cy="246221"/>
          </a:xfrm>
          <a:prstGeom prst="rect">
            <a:avLst/>
          </a:prstGeom>
          <a:noFill/>
        </p:spPr>
        <p:txBody>
          <a:bodyPr wrap="square" rtlCol="0">
            <a:spAutoFit/>
          </a:bodyPr>
          <a:lstStyle/>
          <a:p>
            <a:r>
              <a:rPr lang="en-US" altLang="zh-CN" sz="1000" i="1" dirty="0"/>
              <a:t>N. Engl. J. Med., 2003</a:t>
            </a:r>
            <a:r>
              <a:rPr lang="zh-CN" altLang="en-US" sz="1000" i="1" dirty="0"/>
              <a:t>；</a:t>
            </a:r>
            <a:r>
              <a:rPr lang="en-US" altLang="zh-CN" sz="1000" i="1" dirty="0"/>
              <a:t>349</a:t>
            </a:r>
            <a:r>
              <a:rPr lang="zh-CN" altLang="en-US" sz="1000" i="1" dirty="0"/>
              <a:t>；</a:t>
            </a:r>
            <a:r>
              <a:rPr lang="en-US" altLang="zh-CN" sz="1000" i="1" dirty="0"/>
              <a:t>1526-33</a:t>
            </a:r>
            <a:endParaRPr lang="en-US" altLang="zh-CN" sz="1000" dirty="0"/>
          </a:p>
        </p:txBody>
      </p:sp>
      <p:sp>
        <p:nvSpPr>
          <p:cNvPr id="11" name="TextBox 10"/>
          <p:cNvSpPr txBox="1"/>
          <p:nvPr/>
        </p:nvSpPr>
        <p:spPr>
          <a:xfrm>
            <a:off x="356615" y="959033"/>
            <a:ext cx="7959801" cy="1200329"/>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抗核抗体检测的临床应用</a:t>
            </a:r>
            <a:r>
              <a:rPr lang="en-US" altLang="zh-CN" sz="2400" b="1" dirty="0">
                <a:solidFill>
                  <a:prstClr val="black"/>
                </a:solidFill>
                <a:latin typeface="微软雅黑" panose="020B0503020204020204" pitchFamily="34" charset="-122"/>
                <a:ea typeface="微软雅黑" panose="020B0503020204020204" pitchFamily="34" charset="-122"/>
              </a:rPr>
              <a:t>-</a:t>
            </a:r>
            <a:r>
              <a:rPr lang="en-US" altLang="zh-CN" sz="2400" b="1" dirty="0">
                <a:solidFill>
                  <a:srgbClr val="00B0F0"/>
                </a:solidFill>
                <a:latin typeface="微软雅黑" panose="020B0503020204020204" pitchFamily="34" charset="-122"/>
                <a:ea typeface="微软雅黑" panose="020B0503020204020204" pitchFamily="34" charset="-122"/>
              </a:rPr>
              <a:t>ANA</a:t>
            </a:r>
            <a:r>
              <a:rPr lang="zh-CN" altLang="en-US" sz="2400" b="1" dirty="0">
                <a:solidFill>
                  <a:srgbClr val="00B0F0"/>
                </a:solidFill>
                <a:latin typeface="微软雅黑" panose="020B0503020204020204" pitchFamily="34" charset="-122"/>
                <a:ea typeface="微软雅黑" panose="020B0503020204020204" pitchFamily="34" charset="-122"/>
              </a:rPr>
              <a:t>检测在</a:t>
            </a:r>
            <a:r>
              <a:rPr lang="en-US" altLang="zh-CN" sz="2400" b="1" dirty="0">
                <a:solidFill>
                  <a:srgbClr val="00B0F0"/>
                </a:solidFill>
                <a:latin typeface="微软雅黑" panose="020B0503020204020204" pitchFamily="34" charset="-122"/>
                <a:ea typeface="微软雅黑" panose="020B0503020204020204" pitchFamily="34" charset="-122"/>
              </a:rPr>
              <a:t>AID</a:t>
            </a:r>
            <a:r>
              <a:rPr lang="zh-CN" altLang="en-US" sz="2400" b="1" dirty="0">
                <a:solidFill>
                  <a:srgbClr val="00B0F0"/>
                </a:solidFill>
                <a:latin typeface="微软雅黑" panose="020B0503020204020204" pitchFamily="34" charset="-122"/>
                <a:ea typeface="微软雅黑" panose="020B0503020204020204" pitchFamily="34" charset="-122"/>
              </a:rPr>
              <a:t>患者早期预测</a:t>
            </a:r>
          </a:p>
          <a:p>
            <a:endParaRPr lang="zh-CN" altLang="en-US" sz="2400" b="1" dirty="0">
              <a:solidFill>
                <a:prstClr val="black"/>
              </a:solidFill>
              <a:latin typeface="微软雅黑" panose="020B0503020204020204" pitchFamily="34" charset="-122"/>
              <a:ea typeface="微软雅黑" panose="020B0503020204020204" pitchFamily="34" charset="-122"/>
            </a:endParaRPr>
          </a:p>
          <a:p>
            <a:endParaRPr lang="zh-CN" altLang="en-US" sz="2400" b="1" dirty="0">
              <a:solidFill>
                <a:prstClr val="black"/>
              </a:solidFill>
              <a:latin typeface="微软雅黑" panose="020B0503020204020204" pitchFamily="34" charset="-122"/>
              <a:ea typeface="微软雅黑" panose="020B0503020204020204" pitchFamily="34" charset="-122"/>
            </a:endParaRPr>
          </a:p>
        </p:txBody>
      </p:sp>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43079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72"/>
          <p:cNvSpPr>
            <a:spLocks noChangeArrowheads="1"/>
          </p:cNvSpPr>
          <p:nvPr/>
        </p:nvSpPr>
        <p:spPr bwMode="auto">
          <a:xfrm>
            <a:off x="2217738" y="1628800"/>
            <a:ext cx="5594350" cy="560388"/>
          </a:xfrm>
          <a:prstGeom prst="roundRect">
            <a:avLst>
              <a:gd name="adj" fmla="val 16667"/>
            </a:avLst>
          </a:prstGeom>
          <a:solidFill>
            <a:schemeClr val="bg1">
              <a:lumMod val="50000"/>
              <a:alpha val="50195"/>
            </a:schemeClr>
          </a:solidFill>
          <a:ln>
            <a:noFill/>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3" name="圆角矩形 10"/>
          <p:cNvSpPr>
            <a:spLocks noChangeArrowheads="1"/>
          </p:cNvSpPr>
          <p:nvPr/>
        </p:nvSpPr>
        <p:spPr bwMode="auto">
          <a:xfrm>
            <a:off x="1547813" y="1628800"/>
            <a:ext cx="1031875" cy="560388"/>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en-US" altLang="zh-CN" sz="2000" b="1">
                <a:solidFill>
                  <a:srgbClr val="FFFFFF"/>
                </a:solidFill>
                <a:latin typeface="微软雅黑" pitchFamily="34" charset="-122"/>
                <a:ea typeface="微软雅黑" pitchFamily="34" charset="-122"/>
                <a:sym typeface="微软雅黑" pitchFamily="34" charset="-122"/>
              </a:rPr>
              <a:t>1.</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4" name="圆角矩形 72"/>
          <p:cNvSpPr>
            <a:spLocks noChangeArrowheads="1"/>
          </p:cNvSpPr>
          <p:nvPr/>
        </p:nvSpPr>
        <p:spPr bwMode="auto">
          <a:xfrm>
            <a:off x="2217738" y="2513038"/>
            <a:ext cx="5594350" cy="560387"/>
          </a:xfrm>
          <a:prstGeom prst="roundRect">
            <a:avLst>
              <a:gd name="adj" fmla="val 16667"/>
            </a:avLst>
          </a:prstGeom>
          <a:solidFill>
            <a:schemeClr val="bg1">
              <a:lumMod val="50000"/>
              <a:alpha val="50195"/>
            </a:schemeClr>
          </a:solidFill>
          <a:ln>
            <a:noFill/>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5" name="圆角矩形 72"/>
          <p:cNvSpPr>
            <a:spLocks noChangeArrowheads="1"/>
          </p:cNvSpPr>
          <p:nvPr/>
        </p:nvSpPr>
        <p:spPr bwMode="auto">
          <a:xfrm>
            <a:off x="2235200" y="3357588"/>
            <a:ext cx="5594350" cy="560387"/>
          </a:xfrm>
          <a:prstGeom prst="roundRect">
            <a:avLst>
              <a:gd name="adj" fmla="val 16667"/>
            </a:avLst>
          </a:prstGeom>
          <a:solidFill>
            <a:schemeClr val="bg1">
              <a:lumMod val="50000"/>
              <a:alpha val="50195"/>
            </a:schemeClr>
          </a:solidFill>
          <a:ln>
            <a:noFill/>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6" name="圆角矩形 72"/>
          <p:cNvSpPr>
            <a:spLocks noChangeArrowheads="1"/>
          </p:cNvSpPr>
          <p:nvPr/>
        </p:nvSpPr>
        <p:spPr bwMode="auto">
          <a:xfrm>
            <a:off x="2217738" y="4221188"/>
            <a:ext cx="5594350" cy="560387"/>
          </a:xfrm>
          <a:prstGeom prst="roundRect">
            <a:avLst>
              <a:gd name="adj" fmla="val 16667"/>
            </a:avLst>
          </a:prstGeom>
          <a:solidFill>
            <a:schemeClr val="bg1">
              <a:lumMod val="50000"/>
              <a:alpha val="50195"/>
            </a:schemeClr>
          </a:solidFill>
          <a:ln>
            <a:noFill/>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latin typeface="微软雅黑" pitchFamily="34" charset="-122"/>
                <a:ea typeface="微软雅黑" pitchFamily="34" charset="-122"/>
                <a:sym typeface="微软雅黑" pitchFamily="34" charset="-122"/>
              </a:rPr>
              <a:t>                </a:t>
            </a:r>
            <a:endParaRPr lang="zh-CN" altLang="zh-CN" sz="2800" b="1" dirty="0">
              <a:latin typeface="微软雅黑" pitchFamily="34" charset="-122"/>
              <a:ea typeface="微软雅黑" pitchFamily="34" charset="-122"/>
              <a:sym typeface="微软雅黑" pitchFamily="34" charset="-122"/>
            </a:endParaRPr>
          </a:p>
        </p:txBody>
      </p:sp>
      <p:sp>
        <p:nvSpPr>
          <p:cNvPr id="7" name="圆角矩形 10"/>
          <p:cNvSpPr>
            <a:spLocks noChangeArrowheads="1"/>
          </p:cNvSpPr>
          <p:nvPr/>
        </p:nvSpPr>
        <p:spPr bwMode="auto">
          <a:xfrm>
            <a:off x="1547813" y="251303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en-US" altLang="zh-CN" sz="2000" b="1">
                <a:solidFill>
                  <a:srgbClr val="FFFFFF"/>
                </a:solidFill>
                <a:latin typeface="微软雅黑" pitchFamily="34" charset="-122"/>
                <a:ea typeface="微软雅黑" pitchFamily="34" charset="-122"/>
                <a:sym typeface="微软雅黑" pitchFamily="34" charset="-122"/>
              </a:rPr>
              <a:t>2.</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8" name="圆角矩形 10"/>
          <p:cNvSpPr>
            <a:spLocks noChangeArrowheads="1"/>
          </p:cNvSpPr>
          <p:nvPr/>
        </p:nvSpPr>
        <p:spPr bwMode="auto">
          <a:xfrm>
            <a:off x="1547813" y="335758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en-US" altLang="zh-CN" sz="2000" b="1">
                <a:solidFill>
                  <a:srgbClr val="FFFFFF"/>
                </a:solidFill>
                <a:latin typeface="微软雅黑" pitchFamily="34" charset="-122"/>
                <a:ea typeface="微软雅黑" pitchFamily="34" charset="-122"/>
                <a:sym typeface="微软雅黑" pitchFamily="34" charset="-122"/>
              </a:rPr>
              <a:t>3.</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9" name="圆角矩形 10"/>
          <p:cNvSpPr>
            <a:spLocks noChangeArrowheads="1"/>
          </p:cNvSpPr>
          <p:nvPr/>
        </p:nvSpPr>
        <p:spPr bwMode="auto">
          <a:xfrm>
            <a:off x="1547813" y="422118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en-US" altLang="zh-CN" sz="2000" b="1">
                <a:solidFill>
                  <a:srgbClr val="FFFFFF"/>
                </a:solidFill>
                <a:latin typeface="微软雅黑" pitchFamily="34" charset="-122"/>
                <a:ea typeface="微软雅黑" pitchFamily="34" charset="-122"/>
                <a:sym typeface="微软雅黑" pitchFamily="34" charset="-122"/>
              </a:rPr>
              <a:t>4.</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10" name="矩形 82"/>
          <p:cNvSpPr>
            <a:spLocks noChangeArrowheads="1"/>
          </p:cNvSpPr>
          <p:nvPr/>
        </p:nvSpPr>
        <p:spPr bwMode="auto">
          <a:xfrm>
            <a:off x="3168034" y="2540849"/>
            <a:ext cx="41344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latin typeface="微软雅黑" pitchFamily="34" charset="-122"/>
                <a:ea typeface="微软雅黑" pitchFamily="34" charset="-122"/>
              </a:rPr>
              <a:t>抗核抗体检测的临床应用</a:t>
            </a:r>
          </a:p>
        </p:txBody>
      </p:sp>
      <p:sp>
        <p:nvSpPr>
          <p:cNvPr id="11" name="矩形 82"/>
          <p:cNvSpPr>
            <a:spLocks noChangeArrowheads="1"/>
          </p:cNvSpPr>
          <p:nvPr/>
        </p:nvSpPr>
        <p:spPr bwMode="auto">
          <a:xfrm>
            <a:off x="3168035" y="3376171"/>
            <a:ext cx="34163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solidFill>
                  <a:srgbClr val="C00000"/>
                </a:solidFill>
                <a:latin typeface="微软雅黑" pitchFamily="34" charset="-122"/>
                <a:ea typeface="微软雅黑" pitchFamily="34" charset="-122"/>
                <a:sym typeface="微软雅黑" pitchFamily="34" charset="-122"/>
              </a:rPr>
              <a:t>抗核抗体的检测方法</a:t>
            </a:r>
            <a:endParaRPr lang="zh-CN" altLang="en-US" sz="2400" dirty="0">
              <a:solidFill>
                <a:srgbClr val="C00000"/>
              </a:solidFill>
            </a:endParaRPr>
          </a:p>
        </p:txBody>
      </p:sp>
      <p:sp>
        <p:nvSpPr>
          <p:cNvPr id="12" name="矩形 82"/>
          <p:cNvSpPr>
            <a:spLocks noChangeArrowheads="1"/>
          </p:cNvSpPr>
          <p:nvPr/>
        </p:nvSpPr>
        <p:spPr bwMode="auto">
          <a:xfrm>
            <a:off x="3168034" y="1665968"/>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latin typeface="微软雅黑" pitchFamily="34" charset="-122"/>
                <a:ea typeface="微软雅黑" pitchFamily="34" charset="-122"/>
              </a:rPr>
              <a:t>抗核抗体概况</a:t>
            </a:r>
          </a:p>
        </p:txBody>
      </p:sp>
      <p:sp>
        <p:nvSpPr>
          <p:cNvPr id="13" name="矩形 82"/>
          <p:cNvSpPr>
            <a:spLocks noChangeArrowheads="1"/>
          </p:cNvSpPr>
          <p:nvPr/>
        </p:nvSpPr>
        <p:spPr bwMode="auto">
          <a:xfrm>
            <a:off x="3168035" y="4221188"/>
            <a:ext cx="34163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latin typeface="微软雅黑" pitchFamily="34" charset="-122"/>
                <a:ea typeface="微软雅黑" pitchFamily="34" charset="-122"/>
                <a:sym typeface="微软雅黑" pitchFamily="34" charset="-122"/>
              </a:rPr>
              <a:t>抗核抗体的检测结果</a:t>
            </a:r>
            <a:endParaRPr lang="zh-CN" altLang="en-US" sz="2400" dirty="0"/>
          </a:p>
        </p:txBody>
      </p:sp>
    </p:spTree>
    <p:extLst>
      <p:ext uri="{BB962C8B-B14F-4D97-AF65-F5344CB8AC3E}">
        <p14:creationId xmlns:p14="http://schemas.microsoft.com/office/powerpoint/2010/main" val="464242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0-#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0-#ppt_w/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0-#ppt_w/2"/>
                                          </p:val>
                                        </p:tav>
                                        <p:tav tm="100000">
                                          <p:val>
                                            <p:strVal val="#ppt_x"/>
                                          </p:val>
                                        </p:tav>
                                      </p:tavLst>
                                    </p:anim>
                                    <p:anim calcmode="lin" valueType="num">
                                      <p:cBhvr>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80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ppt_x</p:attrName>
                                        </p:attrNameLst>
                                      </p:cBhvr>
                                      <p:tavLst>
                                        <p:tav tm="0">
                                          <p:val>
                                            <p:strVal val="0-#ppt_w/2"/>
                                          </p:val>
                                        </p:tav>
                                        <p:tav tm="100000">
                                          <p:val>
                                            <p:strVal val="#ppt_x"/>
                                          </p:val>
                                        </p:tav>
                                      </p:tavLst>
                                    </p:anim>
                                    <p:anim calcmode="lin" valueType="num">
                                      <p:cBhvr>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P spid="7" grpId="0" bldLvl="0" animBg="1" autoUpdateAnimBg="0"/>
      <p:bldP spid="8" grpId="0" bldLvl="0" animBg="1" autoUpdateAnimBg="0"/>
      <p:bldP spid="9" grpId="0" bldLvl="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4146" y="1112713"/>
            <a:ext cx="3560942"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抗核抗体的检测方法</a:t>
            </a:r>
          </a:p>
        </p:txBody>
      </p:sp>
      <p:grpSp>
        <p:nvGrpSpPr>
          <p:cNvPr id="3" name="组合 2">
            <a:extLst>
              <a:ext uri="{FF2B5EF4-FFF2-40B4-BE49-F238E27FC236}">
                <a16:creationId xmlns:a16="http://schemas.microsoft.com/office/drawing/2014/main" id="{9D7AB85B-E162-4BA1-A545-9E189B722595}"/>
              </a:ext>
            </a:extLst>
          </p:cNvPr>
          <p:cNvGrpSpPr/>
          <p:nvPr/>
        </p:nvGrpSpPr>
        <p:grpSpPr>
          <a:xfrm>
            <a:off x="999846" y="1268760"/>
            <a:ext cx="7388578" cy="4520701"/>
            <a:chOff x="178603" y="-75061"/>
            <a:chExt cx="8215746" cy="5235515"/>
          </a:xfrm>
        </p:grpSpPr>
        <p:sp>
          <p:nvSpPr>
            <p:cNvPr id="4" name="TextBox 11">
              <a:extLst>
                <a:ext uri="{FF2B5EF4-FFF2-40B4-BE49-F238E27FC236}">
                  <a16:creationId xmlns:a16="http://schemas.microsoft.com/office/drawing/2014/main" id="{6AF07E1C-0F38-4FA2-BE96-D33F79193EB8}"/>
                </a:ext>
              </a:extLst>
            </p:cNvPr>
            <p:cNvSpPr txBox="1">
              <a:spLocks noChangeArrowheads="1"/>
            </p:cNvSpPr>
            <p:nvPr/>
          </p:nvSpPr>
          <p:spPr bwMode="auto">
            <a:xfrm>
              <a:off x="178603" y="2925333"/>
              <a:ext cx="1500574" cy="529084"/>
            </a:xfrm>
            <a:prstGeom prst="rect">
              <a:avLst/>
            </a:prstGeom>
            <a:noFill/>
            <a:ln>
              <a:noFill/>
            </a:ln>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000" b="1" dirty="0">
                  <a:latin typeface="微软雅黑"/>
                  <a:ea typeface="微软雅黑"/>
                  <a:cs typeface="微软雅黑"/>
                </a:rPr>
                <a:t>手工检测</a:t>
              </a:r>
              <a:endParaRPr lang="en-US" altLang="zh-CN" sz="2000" b="1" dirty="0">
                <a:latin typeface="微软雅黑"/>
                <a:ea typeface="微软雅黑"/>
                <a:cs typeface="微软雅黑"/>
              </a:endParaRPr>
            </a:p>
          </p:txBody>
        </p:sp>
        <p:sp>
          <p:nvSpPr>
            <p:cNvPr id="5" name="TextBox 11">
              <a:extLst>
                <a:ext uri="{FF2B5EF4-FFF2-40B4-BE49-F238E27FC236}">
                  <a16:creationId xmlns:a16="http://schemas.microsoft.com/office/drawing/2014/main" id="{76E600B2-62E7-4950-B5CD-2F95D59F1D7E}"/>
                </a:ext>
              </a:extLst>
            </p:cNvPr>
            <p:cNvSpPr txBox="1">
              <a:spLocks noChangeArrowheads="1"/>
            </p:cNvSpPr>
            <p:nvPr/>
          </p:nvSpPr>
          <p:spPr bwMode="auto">
            <a:xfrm>
              <a:off x="1679178" y="925071"/>
              <a:ext cx="1500199" cy="529084"/>
            </a:xfrm>
            <a:prstGeom prst="rect">
              <a:avLst/>
            </a:prstGeom>
            <a:noFill/>
            <a:ln>
              <a:noFill/>
            </a:ln>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000" b="1" dirty="0">
                  <a:latin typeface="微软雅黑"/>
                  <a:ea typeface="微软雅黑"/>
                  <a:cs typeface="微软雅黑"/>
                </a:rPr>
                <a:t>自动检测</a:t>
              </a:r>
              <a:endParaRPr lang="en-US" altLang="zh-CN" sz="2000" b="1" dirty="0">
                <a:latin typeface="微软雅黑"/>
                <a:ea typeface="微软雅黑"/>
                <a:cs typeface="微软雅黑"/>
              </a:endParaRPr>
            </a:p>
          </p:txBody>
        </p:sp>
        <p:sp>
          <p:nvSpPr>
            <p:cNvPr id="6" name="TextBox 11">
              <a:extLst>
                <a:ext uri="{FF2B5EF4-FFF2-40B4-BE49-F238E27FC236}">
                  <a16:creationId xmlns:a16="http://schemas.microsoft.com/office/drawing/2014/main" id="{4AE2F788-70C8-47B5-8D72-6D25230A4DA0}"/>
                </a:ext>
              </a:extLst>
            </p:cNvPr>
            <p:cNvSpPr txBox="1">
              <a:spLocks noChangeArrowheads="1"/>
            </p:cNvSpPr>
            <p:nvPr/>
          </p:nvSpPr>
          <p:spPr bwMode="auto">
            <a:xfrm>
              <a:off x="7177107" y="-75061"/>
              <a:ext cx="1217242" cy="707886"/>
            </a:xfrm>
            <a:prstGeom prst="rect">
              <a:avLst/>
            </a:prstGeom>
            <a:no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000" b="1" dirty="0">
                  <a:solidFill>
                    <a:srgbClr val="FF0000"/>
                  </a:solidFill>
                  <a:latin typeface="微软雅黑"/>
                  <a:ea typeface="微软雅黑"/>
                  <a:cs typeface="微软雅黑"/>
                </a:rPr>
                <a:t>高通量全自动检测</a:t>
              </a:r>
              <a:endParaRPr lang="en-US" altLang="zh-CN" sz="2000" b="1" dirty="0">
                <a:solidFill>
                  <a:srgbClr val="FF0000"/>
                </a:solidFill>
                <a:latin typeface="微软雅黑"/>
                <a:ea typeface="微软雅黑"/>
                <a:cs typeface="微软雅黑"/>
              </a:endParaRPr>
            </a:p>
          </p:txBody>
        </p:sp>
        <p:grpSp>
          <p:nvGrpSpPr>
            <p:cNvPr id="7" name="组合 6">
              <a:extLst>
                <a:ext uri="{FF2B5EF4-FFF2-40B4-BE49-F238E27FC236}">
                  <a16:creationId xmlns:a16="http://schemas.microsoft.com/office/drawing/2014/main" id="{E1CAFDE2-C110-4DE3-97CC-5C7AD8D2F428}"/>
                </a:ext>
              </a:extLst>
            </p:cNvPr>
            <p:cNvGrpSpPr/>
            <p:nvPr/>
          </p:nvGrpSpPr>
          <p:grpSpPr>
            <a:xfrm>
              <a:off x="1708291" y="4211219"/>
              <a:ext cx="1618470" cy="931757"/>
              <a:chOff x="746258" y="1785926"/>
              <a:chExt cx="1618470" cy="931757"/>
            </a:xfrm>
          </p:grpSpPr>
          <p:pic>
            <p:nvPicPr>
              <p:cNvPr id="27" name="Picture 2">
                <a:extLst>
                  <a:ext uri="{FF2B5EF4-FFF2-40B4-BE49-F238E27FC236}">
                    <a16:creationId xmlns:a16="http://schemas.microsoft.com/office/drawing/2014/main" id="{F8BE7A9A-C23C-4C66-9C6F-AB66573E3E52}"/>
                  </a:ext>
                </a:extLst>
              </p:cNvPr>
              <p:cNvPicPr>
                <a:picLocks noChangeAspect="1" noChangeArrowheads="1"/>
              </p:cNvPicPr>
              <p:nvPr/>
            </p:nvPicPr>
            <p:blipFill rotWithShape="1">
              <a:blip r:embed="rId2" cstate="print"/>
              <a:srcRect l="1195" r="77293" b="24191"/>
              <a:stretch/>
            </p:blipFill>
            <p:spPr bwMode="auto">
              <a:xfrm>
                <a:off x="1428728" y="1785926"/>
                <a:ext cx="936000" cy="931757"/>
              </a:xfrm>
              <a:prstGeom prst="ellipse">
                <a:avLst/>
              </a:prstGeom>
              <a:ln w="38100">
                <a:solidFill>
                  <a:schemeClr val="bg1"/>
                </a:solidFill>
              </a:ln>
              <a:effectLst>
                <a:outerShdw blurRad="50800" dist="38100" dir="2700000" algn="tl" rotWithShape="0">
                  <a:prstClr val="black">
                    <a:alpha val="40000"/>
                  </a:prstClr>
                </a:outerShdw>
              </a:effectLst>
            </p:spPr>
          </p:pic>
          <p:sp>
            <p:nvSpPr>
              <p:cNvPr id="28" name="TextBox 11">
                <a:extLst>
                  <a:ext uri="{FF2B5EF4-FFF2-40B4-BE49-F238E27FC236}">
                    <a16:creationId xmlns:a16="http://schemas.microsoft.com/office/drawing/2014/main" id="{D3FC5655-3620-45BF-8158-0D363D9D2F74}"/>
                  </a:ext>
                </a:extLst>
              </p:cNvPr>
              <p:cNvSpPr txBox="1">
                <a:spLocks noChangeArrowheads="1"/>
              </p:cNvSpPr>
              <p:nvPr/>
            </p:nvSpPr>
            <p:spPr bwMode="auto">
              <a:xfrm>
                <a:off x="746258" y="2102410"/>
                <a:ext cx="936000" cy="529084"/>
              </a:xfrm>
              <a:prstGeom prst="rect">
                <a:avLst/>
              </a:prstGeom>
              <a:noFill/>
              <a:ln>
                <a:noFill/>
              </a:ln>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2000" b="1" dirty="0">
                    <a:latin typeface="微软雅黑"/>
                    <a:ea typeface="微软雅黑"/>
                    <a:cs typeface="微软雅黑"/>
                  </a:rPr>
                  <a:t> IIF</a:t>
                </a:r>
              </a:p>
            </p:txBody>
          </p:sp>
        </p:grpSp>
        <p:grpSp>
          <p:nvGrpSpPr>
            <p:cNvPr id="8" name="组合 7">
              <a:extLst>
                <a:ext uri="{FF2B5EF4-FFF2-40B4-BE49-F238E27FC236}">
                  <a16:creationId xmlns:a16="http://schemas.microsoft.com/office/drawing/2014/main" id="{C400E067-F206-4E96-BD44-3B43F34DF54B}"/>
                </a:ext>
              </a:extLst>
            </p:cNvPr>
            <p:cNvGrpSpPr/>
            <p:nvPr/>
          </p:nvGrpSpPr>
          <p:grpSpPr>
            <a:xfrm>
              <a:off x="2176290" y="3139963"/>
              <a:ext cx="1714669" cy="928380"/>
              <a:chOff x="650059" y="2857496"/>
              <a:chExt cx="1714669" cy="928380"/>
            </a:xfrm>
          </p:grpSpPr>
          <p:pic>
            <p:nvPicPr>
              <p:cNvPr id="25" name="图片 24" descr="QQ截图20150306004658.png">
                <a:extLst>
                  <a:ext uri="{FF2B5EF4-FFF2-40B4-BE49-F238E27FC236}">
                    <a16:creationId xmlns:a16="http://schemas.microsoft.com/office/drawing/2014/main" id="{1D5AF12F-C5BD-4E6E-A864-28420AD723BF}"/>
                  </a:ext>
                </a:extLst>
              </p:cNvPr>
              <p:cNvPicPr>
                <a:picLocks noChangeAspect="1"/>
              </p:cNvPicPr>
              <p:nvPr/>
            </p:nvPicPr>
            <p:blipFill rotWithShape="1">
              <a:blip r:embed="rId3" cstate="print"/>
              <a:srcRect l="21202" r="14775"/>
              <a:stretch/>
            </p:blipFill>
            <p:spPr>
              <a:xfrm>
                <a:off x="1428728" y="2857496"/>
                <a:ext cx="936000" cy="928380"/>
              </a:xfrm>
              <a:prstGeom prst="ellipse">
                <a:avLst/>
              </a:prstGeom>
              <a:ln w="38100">
                <a:solidFill>
                  <a:schemeClr val="bg1"/>
                </a:solidFill>
              </a:ln>
              <a:effectLst>
                <a:outerShdw blurRad="50800" dist="38100" dir="2700000" algn="tl" rotWithShape="0">
                  <a:prstClr val="black">
                    <a:alpha val="40000"/>
                  </a:prstClr>
                </a:outerShdw>
              </a:effectLst>
            </p:spPr>
          </p:pic>
          <p:sp>
            <p:nvSpPr>
              <p:cNvPr id="26" name="TextBox 11">
                <a:extLst>
                  <a:ext uri="{FF2B5EF4-FFF2-40B4-BE49-F238E27FC236}">
                    <a16:creationId xmlns:a16="http://schemas.microsoft.com/office/drawing/2014/main" id="{C7747136-2947-4CAD-901A-899634164342}"/>
                  </a:ext>
                </a:extLst>
              </p:cNvPr>
              <p:cNvSpPr txBox="1">
                <a:spLocks noChangeArrowheads="1"/>
              </p:cNvSpPr>
              <p:nvPr/>
            </p:nvSpPr>
            <p:spPr bwMode="auto">
              <a:xfrm>
                <a:off x="650059" y="3014275"/>
                <a:ext cx="850107" cy="529083"/>
              </a:xfrm>
              <a:prstGeom prst="rect">
                <a:avLst/>
              </a:prstGeom>
              <a:noFill/>
              <a:ln>
                <a:noFill/>
              </a:ln>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2000" b="1" dirty="0">
                    <a:latin typeface="微软雅黑"/>
                    <a:ea typeface="微软雅黑"/>
                    <a:cs typeface="微软雅黑"/>
                  </a:rPr>
                  <a:t> EIA</a:t>
                </a:r>
              </a:p>
            </p:txBody>
          </p:sp>
        </p:grpSp>
        <p:grpSp>
          <p:nvGrpSpPr>
            <p:cNvPr id="9" name="组合 8">
              <a:extLst>
                <a:ext uri="{FF2B5EF4-FFF2-40B4-BE49-F238E27FC236}">
                  <a16:creationId xmlns:a16="http://schemas.microsoft.com/office/drawing/2014/main" id="{82D77120-337A-40E9-BD9C-1988EA193CED}"/>
                </a:ext>
              </a:extLst>
            </p:cNvPr>
            <p:cNvGrpSpPr/>
            <p:nvPr/>
          </p:nvGrpSpPr>
          <p:grpSpPr>
            <a:xfrm>
              <a:off x="2604918" y="1972627"/>
              <a:ext cx="1786107" cy="952708"/>
              <a:chOff x="578621" y="3929066"/>
              <a:chExt cx="1786107" cy="952708"/>
            </a:xfrm>
          </p:grpSpPr>
          <p:pic>
            <p:nvPicPr>
              <p:cNvPr id="23" name="Picture 4" descr="C:\Users\toshiba\Documents\Tencent Files\89397331\Image\5TR)P8HMCQR@LUSE0PW`_$H.jpg">
                <a:extLst>
                  <a:ext uri="{FF2B5EF4-FFF2-40B4-BE49-F238E27FC236}">
                    <a16:creationId xmlns:a16="http://schemas.microsoft.com/office/drawing/2014/main" id="{9BD6C04D-328F-4847-ADDF-00D7A803D90B}"/>
                  </a:ext>
                </a:extLst>
              </p:cNvPr>
              <p:cNvPicPr>
                <a:picLocks noChangeAspect="1" noChangeArrowheads="1"/>
              </p:cNvPicPr>
              <p:nvPr/>
            </p:nvPicPr>
            <p:blipFill rotWithShape="1">
              <a:blip r:embed="rId4" cstate="print"/>
              <a:srcRect l="27873" t="1" r="21678" b="4650"/>
              <a:stretch/>
            </p:blipFill>
            <p:spPr bwMode="auto">
              <a:xfrm>
                <a:off x="1428728" y="3929066"/>
                <a:ext cx="936000" cy="952708"/>
              </a:xfrm>
              <a:prstGeom prst="ellipse">
                <a:avLst/>
              </a:prstGeom>
              <a:ln w="38100">
                <a:solidFill>
                  <a:schemeClr val="bg1"/>
                </a:solidFill>
              </a:ln>
              <a:effectLst>
                <a:outerShdw blurRad="50800" dist="38100" dir="2700000" algn="tl" rotWithShape="0">
                  <a:prstClr val="black">
                    <a:alpha val="40000"/>
                  </a:prstClr>
                </a:outerShdw>
              </a:effectLst>
            </p:spPr>
          </p:pic>
          <p:sp>
            <p:nvSpPr>
              <p:cNvPr id="24" name="TextBox 11">
                <a:extLst>
                  <a:ext uri="{FF2B5EF4-FFF2-40B4-BE49-F238E27FC236}">
                    <a16:creationId xmlns:a16="http://schemas.microsoft.com/office/drawing/2014/main" id="{E3B552E4-F5C8-4D77-867E-E19B0F1AD374}"/>
                  </a:ext>
                </a:extLst>
              </p:cNvPr>
              <p:cNvSpPr txBox="1">
                <a:spLocks noChangeArrowheads="1"/>
              </p:cNvSpPr>
              <p:nvPr/>
            </p:nvSpPr>
            <p:spPr bwMode="auto">
              <a:xfrm>
                <a:off x="578621" y="4035335"/>
                <a:ext cx="850107" cy="529084"/>
              </a:xfrm>
              <a:prstGeom prst="rect">
                <a:avLst/>
              </a:prstGeom>
              <a:noFill/>
              <a:ln>
                <a:noFill/>
              </a:ln>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2000" b="1" dirty="0">
                    <a:latin typeface="微软雅黑"/>
                    <a:ea typeface="微软雅黑"/>
                    <a:cs typeface="微软雅黑"/>
                  </a:rPr>
                  <a:t> LIA</a:t>
                </a:r>
              </a:p>
            </p:txBody>
          </p:sp>
        </p:grpSp>
        <p:grpSp>
          <p:nvGrpSpPr>
            <p:cNvPr id="10" name="组合 9">
              <a:extLst>
                <a:ext uri="{FF2B5EF4-FFF2-40B4-BE49-F238E27FC236}">
                  <a16:creationId xmlns:a16="http://schemas.microsoft.com/office/drawing/2014/main" id="{6DFA4716-BA38-4123-BF8E-4DFE3371104C}"/>
                </a:ext>
              </a:extLst>
            </p:cNvPr>
            <p:cNvGrpSpPr/>
            <p:nvPr/>
          </p:nvGrpSpPr>
          <p:grpSpPr>
            <a:xfrm>
              <a:off x="3707811" y="925071"/>
              <a:ext cx="1690652" cy="886983"/>
              <a:chOff x="3245844" y="2113389"/>
              <a:chExt cx="1690652" cy="886983"/>
            </a:xfrm>
          </p:grpSpPr>
          <p:pic>
            <p:nvPicPr>
              <p:cNvPr id="21" name="Picture 6">
                <a:extLst>
                  <a:ext uri="{FF2B5EF4-FFF2-40B4-BE49-F238E27FC236}">
                    <a16:creationId xmlns:a16="http://schemas.microsoft.com/office/drawing/2014/main" id="{52DE6E71-5409-4262-832E-DEE219A381C4}"/>
                  </a:ext>
                </a:extLst>
              </p:cNvPr>
              <p:cNvPicPr>
                <a:picLocks noChangeAspect="1" noChangeArrowheads="1"/>
              </p:cNvPicPr>
              <p:nvPr/>
            </p:nvPicPr>
            <p:blipFill rotWithShape="1">
              <a:blip r:embed="rId5" cstate="print"/>
              <a:srcRect l="14120" r="20161"/>
              <a:stretch/>
            </p:blipFill>
            <p:spPr bwMode="auto">
              <a:xfrm>
                <a:off x="4000496" y="2113389"/>
                <a:ext cx="936000" cy="886983"/>
              </a:xfrm>
              <a:prstGeom prst="roundRect">
                <a:avLst>
                  <a:gd name="adj" fmla="val 10457"/>
                </a:avLst>
              </a:prstGeom>
              <a:noFill/>
              <a:ln w="28575">
                <a:solidFill>
                  <a:schemeClr val="bg1"/>
                </a:solidFill>
                <a:miter lim="800000"/>
                <a:headEnd/>
                <a:tailEnd/>
              </a:ln>
            </p:spPr>
          </p:pic>
          <p:sp>
            <p:nvSpPr>
              <p:cNvPr id="22" name="TextBox 11">
                <a:extLst>
                  <a:ext uri="{FF2B5EF4-FFF2-40B4-BE49-F238E27FC236}">
                    <a16:creationId xmlns:a16="http://schemas.microsoft.com/office/drawing/2014/main" id="{4DD44F09-4AA3-4282-9596-FFF4DF56C0FA}"/>
                  </a:ext>
                </a:extLst>
              </p:cNvPr>
              <p:cNvSpPr txBox="1">
                <a:spLocks noChangeArrowheads="1"/>
              </p:cNvSpPr>
              <p:nvPr/>
            </p:nvSpPr>
            <p:spPr bwMode="auto">
              <a:xfrm>
                <a:off x="3245844" y="2113389"/>
                <a:ext cx="857256" cy="529084"/>
              </a:xfrm>
              <a:prstGeom prst="rect">
                <a:avLst/>
              </a:prstGeom>
              <a:noFill/>
              <a:ln>
                <a:noFill/>
              </a:ln>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2000" b="1" dirty="0">
                    <a:latin typeface="微软雅黑"/>
                    <a:ea typeface="微软雅黑"/>
                    <a:cs typeface="微软雅黑"/>
                  </a:rPr>
                  <a:t> EIA</a:t>
                </a:r>
              </a:p>
            </p:txBody>
          </p:sp>
        </p:grpSp>
        <p:grpSp>
          <p:nvGrpSpPr>
            <p:cNvPr id="11" name="组合 10">
              <a:extLst>
                <a:ext uri="{FF2B5EF4-FFF2-40B4-BE49-F238E27FC236}">
                  <a16:creationId xmlns:a16="http://schemas.microsoft.com/office/drawing/2014/main" id="{13EC00CB-F8D4-49AD-AF58-37038054B393}"/>
                </a:ext>
              </a:extLst>
            </p:cNvPr>
            <p:cNvGrpSpPr/>
            <p:nvPr/>
          </p:nvGrpSpPr>
          <p:grpSpPr>
            <a:xfrm>
              <a:off x="4891092" y="139253"/>
              <a:ext cx="2214577" cy="892975"/>
              <a:chOff x="5357819" y="1285860"/>
              <a:chExt cx="2214577" cy="892975"/>
            </a:xfrm>
          </p:grpSpPr>
          <p:pic>
            <p:nvPicPr>
              <p:cNvPr id="19" name="Picture 2" descr="E:\市场部项目\化学发光项目\发光摄影图片\发光修图照片\图片\正面.jpg">
                <a:extLst>
                  <a:ext uri="{FF2B5EF4-FFF2-40B4-BE49-F238E27FC236}">
                    <a16:creationId xmlns:a16="http://schemas.microsoft.com/office/drawing/2014/main" id="{0434B3E7-8A0E-42EB-9458-682D3D0DD9D5}"/>
                  </a:ext>
                </a:extLst>
              </p:cNvPr>
              <p:cNvPicPr>
                <a:picLocks noChangeAspect="1" noChangeArrowheads="1"/>
              </p:cNvPicPr>
              <p:nvPr/>
            </p:nvPicPr>
            <p:blipFill>
              <a:blip r:embed="rId6" cstate="print"/>
              <a:srcRect l="18989" t="8138" r="15906" b="10481"/>
              <a:stretch>
                <a:fillRect/>
              </a:stretch>
            </p:blipFill>
            <p:spPr bwMode="auto">
              <a:xfrm>
                <a:off x="6500826" y="1285860"/>
                <a:ext cx="1071570" cy="892975"/>
              </a:xfrm>
              <a:prstGeom prst="rect">
                <a:avLst/>
              </a:prstGeom>
              <a:noFill/>
            </p:spPr>
          </p:pic>
          <p:sp>
            <p:nvSpPr>
              <p:cNvPr id="20" name="TextBox 11">
                <a:extLst>
                  <a:ext uri="{FF2B5EF4-FFF2-40B4-BE49-F238E27FC236}">
                    <a16:creationId xmlns:a16="http://schemas.microsoft.com/office/drawing/2014/main" id="{14836881-86AF-4571-8853-45622515A69C}"/>
                  </a:ext>
                </a:extLst>
              </p:cNvPr>
              <p:cNvSpPr txBox="1">
                <a:spLocks noChangeArrowheads="1"/>
              </p:cNvSpPr>
              <p:nvPr/>
            </p:nvSpPr>
            <p:spPr bwMode="auto">
              <a:xfrm>
                <a:off x="5357819" y="1285860"/>
                <a:ext cx="1285884" cy="529084"/>
              </a:xfrm>
              <a:prstGeom prst="rect">
                <a:avLst/>
              </a:prstGeom>
              <a:noFill/>
              <a:ln>
                <a:noFill/>
              </a:ln>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2000" b="1" dirty="0">
                    <a:latin typeface="微软雅黑"/>
                    <a:ea typeface="微软雅黑"/>
                    <a:cs typeface="微软雅黑"/>
                  </a:rPr>
                  <a:t> CLIA</a:t>
                </a:r>
              </a:p>
            </p:txBody>
          </p:sp>
        </p:grpSp>
        <p:sp>
          <p:nvSpPr>
            <p:cNvPr id="12" name="TextBox 155">
              <a:extLst>
                <a:ext uri="{FF2B5EF4-FFF2-40B4-BE49-F238E27FC236}">
                  <a16:creationId xmlns:a16="http://schemas.microsoft.com/office/drawing/2014/main" id="{4D81AB97-9BC5-4EB0-BFFE-C64CE0E980BE}"/>
                </a:ext>
              </a:extLst>
            </p:cNvPr>
            <p:cNvSpPr txBox="1">
              <a:spLocks noChangeArrowheads="1"/>
            </p:cNvSpPr>
            <p:nvPr/>
          </p:nvSpPr>
          <p:spPr bwMode="auto">
            <a:xfrm>
              <a:off x="3819520" y="4549973"/>
              <a:ext cx="1285566" cy="610481"/>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charset="0"/>
                  <a:ea typeface="ＭＳ Ｐゴシック" charset="-128"/>
                </a:defRPr>
              </a:lvl1pPr>
              <a:lvl2pPr marL="742950" indent="-285750" eaLnBrk="0" hangingPunct="0">
                <a:defRPr>
                  <a:solidFill>
                    <a:schemeClr val="tx1"/>
                  </a:solidFill>
                  <a:latin typeface="Calibri" charset="0"/>
                  <a:ea typeface="ＭＳ Ｐゴシック" charset="-128"/>
                </a:defRPr>
              </a:lvl2pPr>
              <a:lvl3pPr marL="1143000" indent="-228600" eaLnBrk="0" hangingPunct="0">
                <a:defRPr>
                  <a:solidFill>
                    <a:schemeClr val="tx1"/>
                  </a:solidFill>
                  <a:latin typeface="Calibri" charset="0"/>
                  <a:ea typeface="ＭＳ Ｐゴシック" charset="-128"/>
                </a:defRPr>
              </a:lvl3pPr>
              <a:lvl4pPr marL="1600200" indent="-228600" eaLnBrk="0" hangingPunct="0">
                <a:defRPr>
                  <a:solidFill>
                    <a:schemeClr val="tx1"/>
                  </a:solidFill>
                  <a:latin typeface="Calibri" charset="0"/>
                  <a:ea typeface="ＭＳ Ｐゴシック" charset="-128"/>
                </a:defRPr>
              </a:lvl4pPr>
              <a:lvl5pPr marL="2057400" indent="-228600" eaLnBrk="0" hangingPunct="0">
                <a:defRPr>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a:solidFill>
                    <a:schemeClr val="tx1"/>
                  </a:solidFill>
                  <a:latin typeface="Calibri"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nb-NO" altLang="zh-CN" sz="2400" b="1" i="0" u="none" strike="noStrike" kern="0" cap="none" spc="0" normalizeH="0" baseline="0" noProof="0" dirty="0">
                  <a:ln>
                    <a:noFill/>
                  </a:ln>
                  <a:solidFill>
                    <a:srgbClr val="FFFFFF"/>
                  </a:solidFill>
                  <a:effectLst/>
                  <a:uLnTx/>
                  <a:uFillTx/>
                  <a:latin typeface="微软雅黑"/>
                  <a:ea typeface="微软雅黑"/>
                </a:rPr>
                <a:t>197</a:t>
              </a:r>
              <a:r>
                <a:rPr lang="en-US" altLang="zh-CN" sz="2400" b="1" kern="0" dirty="0">
                  <a:solidFill>
                    <a:srgbClr val="FFFFFF"/>
                  </a:solidFill>
                  <a:latin typeface="微软雅黑"/>
                  <a:ea typeface="微软雅黑"/>
                </a:rPr>
                <a:t>0</a:t>
              </a:r>
              <a:endParaRPr kumimoji="0" lang="nb-NO" altLang="zh-CN" sz="2400" b="1" i="0" u="none" strike="noStrike" kern="0" cap="none" spc="0" normalizeH="0" baseline="0" noProof="0" dirty="0">
                <a:ln>
                  <a:noFill/>
                </a:ln>
                <a:solidFill>
                  <a:srgbClr val="FFFFFF"/>
                </a:solidFill>
                <a:effectLst/>
                <a:uLnTx/>
                <a:uFillTx/>
                <a:latin typeface="微软雅黑"/>
                <a:ea typeface="微软雅黑"/>
              </a:endParaRPr>
            </a:p>
          </p:txBody>
        </p:sp>
        <p:sp>
          <p:nvSpPr>
            <p:cNvPr id="13" name="TextBox 155">
              <a:extLst>
                <a:ext uri="{FF2B5EF4-FFF2-40B4-BE49-F238E27FC236}">
                  <a16:creationId xmlns:a16="http://schemas.microsoft.com/office/drawing/2014/main" id="{BD8F9B5C-D312-4134-AA01-D90CE176344D}"/>
                </a:ext>
              </a:extLst>
            </p:cNvPr>
            <p:cNvSpPr txBox="1">
              <a:spLocks noChangeArrowheads="1"/>
            </p:cNvSpPr>
            <p:nvPr/>
          </p:nvSpPr>
          <p:spPr bwMode="auto">
            <a:xfrm>
              <a:off x="4248149" y="3443806"/>
              <a:ext cx="1285567" cy="610481"/>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charset="0"/>
                  <a:ea typeface="ＭＳ Ｐゴシック" charset="-128"/>
                </a:defRPr>
              </a:lvl1pPr>
              <a:lvl2pPr marL="742950" indent="-285750" eaLnBrk="0" hangingPunct="0">
                <a:defRPr>
                  <a:solidFill>
                    <a:schemeClr val="tx1"/>
                  </a:solidFill>
                  <a:latin typeface="Calibri" charset="0"/>
                  <a:ea typeface="ＭＳ Ｐゴシック" charset="-128"/>
                </a:defRPr>
              </a:lvl2pPr>
              <a:lvl3pPr marL="1143000" indent="-228600" eaLnBrk="0" hangingPunct="0">
                <a:defRPr>
                  <a:solidFill>
                    <a:schemeClr val="tx1"/>
                  </a:solidFill>
                  <a:latin typeface="Calibri" charset="0"/>
                  <a:ea typeface="ＭＳ Ｐゴシック" charset="-128"/>
                </a:defRPr>
              </a:lvl3pPr>
              <a:lvl4pPr marL="1600200" indent="-228600" eaLnBrk="0" hangingPunct="0">
                <a:defRPr>
                  <a:solidFill>
                    <a:schemeClr val="tx1"/>
                  </a:solidFill>
                  <a:latin typeface="Calibri" charset="0"/>
                  <a:ea typeface="ＭＳ Ｐゴシック" charset="-128"/>
                </a:defRPr>
              </a:lvl4pPr>
              <a:lvl5pPr marL="2057400" indent="-228600" eaLnBrk="0" hangingPunct="0">
                <a:defRPr>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a:solidFill>
                    <a:schemeClr val="tx1"/>
                  </a:solidFill>
                  <a:latin typeface="Calibri"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nb-NO" altLang="zh-CN" sz="2400" b="1" i="0" u="none" strike="noStrike" kern="0" cap="none" spc="0" normalizeH="0" baseline="0" noProof="0" dirty="0">
                  <a:ln>
                    <a:noFill/>
                  </a:ln>
                  <a:solidFill>
                    <a:srgbClr val="FFFFFF"/>
                  </a:solidFill>
                  <a:effectLst/>
                  <a:uLnTx/>
                  <a:uFillTx/>
                  <a:latin typeface="微软雅黑"/>
                  <a:ea typeface="微软雅黑"/>
                </a:rPr>
                <a:t>198</a:t>
              </a:r>
              <a:r>
                <a:rPr lang="en-US" altLang="zh-CN" sz="2400" b="1" kern="0" dirty="0">
                  <a:solidFill>
                    <a:srgbClr val="FFFFFF"/>
                  </a:solidFill>
                  <a:latin typeface="微软雅黑"/>
                  <a:ea typeface="微软雅黑"/>
                </a:rPr>
                <a:t>0</a:t>
              </a:r>
              <a:endParaRPr kumimoji="0" lang="nb-NO" altLang="zh-CN" sz="2400" b="1" i="0" u="none" strike="noStrike" kern="0" cap="none" spc="0" normalizeH="0" baseline="0" noProof="0" dirty="0">
                <a:ln>
                  <a:noFill/>
                </a:ln>
                <a:solidFill>
                  <a:srgbClr val="FFFFFF"/>
                </a:solidFill>
                <a:effectLst/>
                <a:uLnTx/>
                <a:uFillTx/>
                <a:latin typeface="微软雅黑"/>
                <a:ea typeface="微软雅黑"/>
              </a:endParaRPr>
            </a:p>
          </p:txBody>
        </p:sp>
        <p:sp>
          <p:nvSpPr>
            <p:cNvPr id="14" name="TextBox 155">
              <a:extLst>
                <a:ext uri="{FF2B5EF4-FFF2-40B4-BE49-F238E27FC236}">
                  <a16:creationId xmlns:a16="http://schemas.microsoft.com/office/drawing/2014/main" id="{E396E751-EF69-4551-9C3F-F2D6CF8317F1}"/>
                </a:ext>
              </a:extLst>
            </p:cNvPr>
            <p:cNvSpPr txBox="1">
              <a:spLocks noChangeArrowheads="1"/>
            </p:cNvSpPr>
            <p:nvPr/>
          </p:nvSpPr>
          <p:spPr bwMode="auto">
            <a:xfrm>
              <a:off x="4605339" y="2639583"/>
              <a:ext cx="1285567" cy="610481"/>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charset="0"/>
                  <a:ea typeface="ＭＳ Ｐゴシック" charset="-128"/>
                </a:defRPr>
              </a:lvl1pPr>
              <a:lvl2pPr marL="742950" indent="-285750" eaLnBrk="0" hangingPunct="0">
                <a:defRPr>
                  <a:solidFill>
                    <a:schemeClr val="tx1"/>
                  </a:solidFill>
                  <a:latin typeface="Calibri" charset="0"/>
                  <a:ea typeface="ＭＳ Ｐゴシック" charset="-128"/>
                </a:defRPr>
              </a:lvl2pPr>
              <a:lvl3pPr marL="1143000" indent="-228600" eaLnBrk="0" hangingPunct="0">
                <a:defRPr>
                  <a:solidFill>
                    <a:schemeClr val="tx1"/>
                  </a:solidFill>
                  <a:latin typeface="Calibri" charset="0"/>
                  <a:ea typeface="ＭＳ Ｐゴシック" charset="-128"/>
                </a:defRPr>
              </a:lvl3pPr>
              <a:lvl4pPr marL="1600200" indent="-228600" eaLnBrk="0" hangingPunct="0">
                <a:defRPr>
                  <a:solidFill>
                    <a:schemeClr val="tx1"/>
                  </a:solidFill>
                  <a:latin typeface="Calibri" charset="0"/>
                  <a:ea typeface="ＭＳ Ｐゴシック" charset="-128"/>
                </a:defRPr>
              </a:lvl4pPr>
              <a:lvl5pPr marL="2057400" indent="-228600" eaLnBrk="0" hangingPunct="0">
                <a:defRPr>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a:solidFill>
                    <a:schemeClr val="tx1"/>
                  </a:solidFill>
                  <a:latin typeface="Calibri"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nb-NO" altLang="zh-CN" sz="2400" b="1" i="0" u="none" strike="noStrike" kern="0" cap="none" spc="0" normalizeH="0" baseline="0" noProof="0" dirty="0">
                  <a:ln>
                    <a:noFill/>
                  </a:ln>
                  <a:solidFill>
                    <a:srgbClr val="FFFFFF"/>
                  </a:solidFill>
                  <a:effectLst/>
                  <a:uLnTx/>
                  <a:uFillTx/>
                  <a:latin typeface="微软雅黑"/>
                  <a:ea typeface="微软雅黑"/>
                </a:rPr>
                <a:t>199</a:t>
              </a:r>
              <a:r>
                <a:rPr lang="en-US" altLang="zh-CN" sz="2400" b="1" kern="0" dirty="0">
                  <a:solidFill>
                    <a:srgbClr val="FFFFFF"/>
                  </a:solidFill>
                  <a:latin typeface="微软雅黑"/>
                  <a:ea typeface="微软雅黑"/>
                </a:rPr>
                <a:t>0</a:t>
              </a:r>
              <a:endParaRPr kumimoji="0" lang="nb-NO" altLang="zh-CN" sz="2400" b="1" i="0" u="none" strike="noStrike" kern="0" cap="none" spc="0" normalizeH="0" baseline="0" noProof="0" dirty="0">
                <a:ln>
                  <a:noFill/>
                </a:ln>
                <a:solidFill>
                  <a:srgbClr val="FFFFFF"/>
                </a:solidFill>
                <a:effectLst/>
                <a:uLnTx/>
                <a:uFillTx/>
                <a:latin typeface="微软雅黑"/>
                <a:ea typeface="微软雅黑"/>
              </a:endParaRPr>
            </a:p>
          </p:txBody>
        </p:sp>
        <p:sp>
          <p:nvSpPr>
            <p:cNvPr id="15" name="TextBox 155">
              <a:extLst>
                <a:ext uri="{FF2B5EF4-FFF2-40B4-BE49-F238E27FC236}">
                  <a16:creationId xmlns:a16="http://schemas.microsoft.com/office/drawing/2014/main" id="{76835137-DC3A-49F1-8DB3-7A3C93A55CF3}"/>
                </a:ext>
              </a:extLst>
            </p:cNvPr>
            <p:cNvSpPr txBox="1">
              <a:spLocks noChangeArrowheads="1"/>
            </p:cNvSpPr>
            <p:nvPr/>
          </p:nvSpPr>
          <p:spPr bwMode="auto">
            <a:xfrm>
              <a:off x="5105404" y="1886174"/>
              <a:ext cx="1285567" cy="610481"/>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charset="0"/>
                  <a:ea typeface="ＭＳ Ｐゴシック" charset="-128"/>
                </a:defRPr>
              </a:lvl1pPr>
              <a:lvl2pPr marL="742950" indent="-285750" eaLnBrk="0" hangingPunct="0">
                <a:defRPr>
                  <a:solidFill>
                    <a:schemeClr val="tx1"/>
                  </a:solidFill>
                  <a:latin typeface="Calibri" charset="0"/>
                  <a:ea typeface="ＭＳ Ｐゴシック" charset="-128"/>
                </a:defRPr>
              </a:lvl2pPr>
              <a:lvl3pPr marL="1143000" indent="-228600" eaLnBrk="0" hangingPunct="0">
                <a:defRPr>
                  <a:solidFill>
                    <a:schemeClr val="tx1"/>
                  </a:solidFill>
                  <a:latin typeface="Calibri" charset="0"/>
                  <a:ea typeface="ＭＳ Ｐゴシック" charset="-128"/>
                </a:defRPr>
              </a:lvl3pPr>
              <a:lvl4pPr marL="1600200" indent="-228600" eaLnBrk="0" hangingPunct="0">
                <a:defRPr>
                  <a:solidFill>
                    <a:schemeClr val="tx1"/>
                  </a:solidFill>
                  <a:latin typeface="Calibri" charset="0"/>
                  <a:ea typeface="ＭＳ Ｐゴシック" charset="-128"/>
                </a:defRPr>
              </a:lvl4pPr>
              <a:lvl5pPr marL="2057400" indent="-228600" eaLnBrk="0" hangingPunct="0">
                <a:defRPr>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a:solidFill>
                    <a:schemeClr val="tx1"/>
                  </a:solidFill>
                  <a:latin typeface="Calibri"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nb-NO" altLang="zh-CN" sz="2400" b="1" i="0" u="none" strike="noStrike" kern="0" cap="none" spc="0" normalizeH="0" baseline="0" noProof="0" dirty="0">
                  <a:ln>
                    <a:noFill/>
                  </a:ln>
                  <a:solidFill>
                    <a:srgbClr val="FFFFFF"/>
                  </a:solidFill>
                  <a:effectLst/>
                  <a:uLnTx/>
                  <a:uFillTx/>
                  <a:latin typeface="微软雅黑"/>
                  <a:ea typeface="微软雅黑"/>
                </a:rPr>
                <a:t>200</a:t>
              </a:r>
              <a:r>
                <a:rPr lang="en-US" altLang="zh-CN" sz="2400" b="1" kern="0" dirty="0">
                  <a:solidFill>
                    <a:srgbClr val="FFFFFF"/>
                  </a:solidFill>
                  <a:latin typeface="微软雅黑"/>
                  <a:ea typeface="微软雅黑"/>
                </a:rPr>
                <a:t>0</a:t>
              </a:r>
              <a:endParaRPr kumimoji="0" lang="nb-NO" altLang="zh-CN" sz="2400" b="1" i="0" u="none" strike="noStrike" kern="0" cap="none" spc="0" normalizeH="0" baseline="0" noProof="0" dirty="0">
                <a:ln>
                  <a:noFill/>
                </a:ln>
                <a:solidFill>
                  <a:srgbClr val="FFFFFF"/>
                </a:solidFill>
                <a:effectLst/>
                <a:uLnTx/>
                <a:uFillTx/>
                <a:latin typeface="微软雅黑"/>
                <a:ea typeface="微软雅黑"/>
              </a:endParaRPr>
            </a:p>
          </p:txBody>
        </p:sp>
        <p:sp>
          <p:nvSpPr>
            <p:cNvPr id="16" name="TextBox 155">
              <a:extLst>
                <a:ext uri="{FF2B5EF4-FFF2-40B4-BE49-F238E27FC236}">
                  <a16:creationId xmlns:a16="http://schemas.microsoft.com/office/drawing/2014/main" id="{0AC027FA-C6FB-4022-91FE-1AD09AC1E145}"/>
                </a:ext>
              </a:extLst>
            </p:cNvPr>
            <p:cNvSpPr txBox="1">
              <a:spLocks noChangeArrowheads="1"/>
            </p:cNvSpPr>
            <p:nvPr/>
          </p:nvSpPr>
          <p:spPr bwMode="auto">
            <a:xfrm>
              <a:off x="6034097" y="1106347"/>
              <a:ext cx="1285566" cy="610481"/>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charset="0"/>
                  <a:ea typeface="ＭＳ Ｐゴシック" charset="-128"/>
                </a:defRPr>
              </a:lvl1pPr>
              <a:lvl2pPr marL="742950" indent="-285750" eaLnBrk="0" hangingPunct="0">
                <a:defRPr>
                  <a:solidFill>
                    <a:schemeClr val="tx1"/>
                  </a:solidFill>
                  <a:latin typeface="Calibri" charset="0"/>
                  <a:ea typeface="ＭＳ Ｐゴシック" charset="-128"/>
                </a:defRPr>
              </a:lvl2pPr>
              <a:lvl3pPr marL="1143000" indent="-228600" eaLnBrk="0" hangingPunct="0">
                <a:defRPr>
                  <a:solidFill>
                    <a:schemeClr val="tx1"/>
                  </a:solidFill>
                  <a:latin typeface="Calibri" charset="0"/>
                  <a:ea typeface="ＭＳ Ｐゴシック" charset="-128"/>
                </a:defRPr>
              </a:lvl3pPr>
              <a:lvl4pPr marL="1600200" indent="-228600" eaLnBrk="0" hangingPunct="0">
                <a:defRPr>
                  <a:solidFill>
                    <a:schemeClr val="tx1"/>
                  </a:solidFill>
                  <a:latin typeface="Calibri" charset="0"/>
                  <a:ea typeface="ＭＳ Ｐゴシック" charset="-128"/>
                </a:defRPr>
              </a:lvl4pPr>
              <a:lvl5pPr marL="2057400" indent="-228600" eaLnBrk="0" hangingPunct="0">
                <a:defRPr>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a:solidFill>
                    <a:schemeClr val="tx1"/>
                  </a:solidFill>
                  <a:latin typeface="Calibri"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nb-NO" altLang="zh-CN" sz="2400" b="1" i="0" u="none" strike="noStrike" kern="0" cap="none" spc="0" normalizeH="0" baseline="0" noProof="0" dirty="0">
                  <a:ln>
                    <a:noFill/>
                  </a:ln>
                  <a:solidFill>
                    <a:srgbClr val="FFFFFF"/>
                  </a:solidFill>
                  <a:effectLst/>
                  <a:uLnTx/>
                  <a:uFillTx/>
                  <a:latin typeface="微软雅黑"/>
                  <a:ea typeface="微软雅黑"/>
                </a:rPr>
                <a:t>201</a:t>
              </a:r>
              <a:r>
                <a:rPr lang="en-US" altLang="zh-CN" sz="2400" b="1" kern="0" dirty="0">
                  <a:solidFill>
                    <a:srgbClr val="FFFFFF"/>
                  </a:solidFill>
                  <a:latin typeface="微软雅黑"/>
                  <a:ea typeface="微软雅黑"/>
                </a:rPr>
                <a:t>0</a:t>
              </a:r>
              <a:endParaRPr kumimoji="0" lang="nb-NO" altLang="zh-CN" sz="2400" b="1" i="0" u="none" strike="noStrike" kern="0" cap="none" spc="0" normalizeH="0" baseline="0" noProof="0" dirty="0">
                <a:ln>
                  <a:noFill/>
                </a:ln>
                <a:solidFill>
                  <a:srgbClr val="FFFFFF"/>
                </a:solidFill>
                <a:effectLst/>
                <a:uLnTx/>
                <a:uFillTx/>
                <a:latin typeface="微软雅黑"/>
                <a:ea typeface="微软雅黑"/>
              </a:endParaRPr>
            </a:p>
          </p:txBody>
        </p:sp>
        <p:cxnSp>
          <p:nvCxnSpPr>
            <p:cNvPr id="17" name="直接箭头连接符 16">
              <a:extLst>
                <a:ext uri="{FF2B5EF4-FFF2-40B4-BE49-F238E27FC236}">
                  <a16:creationId xmlns:a16="http://schemas.microsoft.com/office/drawing/2014/main" id="{3A7A7073-2651-43E1-B374-113F69371DAF}"/>
                </a:ext>
              </a:extLst>
            </p:cNvPr>
            <p:cNvCxnSpPr/>
            <p:nvPr/>
          </p:nvCxnSpPr>
          <p:spPr>
            <a:xfrm>
              <a:off x="3176579" y="1139385"/>
              <a:ext cx="642942"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左大括号 17">
              <a:extLst>
                <a:ext uri="{FF2B5EF4-FFF2-40B4-BE49-F238E27FC236}">
                  <a16:creationId xmlns:a16="http://schemas.microsoft.com/office/drawing/2014/main" id="{A6CC275F-D90F-41EB-B041-0B1688FCB816}"/>
                </a:ext>
              </a:extLst>
            </p:cNvPr>
            <p:cNvSpPr/>
            <p:nvPr/>
          </p:nvSpPr>
          <p:spPr>
            <a:xfrm rot="1228170">
              <a:off x="1772823" y="2099406"/>
              <a:ext cx="521498" cy="2430055"/>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pic>
        <p:nvPicPr>
          <p:cNvPr id="1331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914400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47498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2"/>
          <p:cNvSpPr/>
          <p:nvPr/>
        </p:nvSpPr>
        <p:spPr>
          <a:xfrm>
            <a:off x="580292" y="1700808"/>
            <a:ext cx="4803036" cy="4809392"/>
          </a:xfrm>
          <a:prstGeom prst="rect">
            <a:avLst/>
          </a:prstGeom>
          <a:blipFill>
            <a:blip r:embed="rId2" cstate="print"/>
            <a:stretch>
              <a:fillRect/>
            </a:stretch>
          </a:blipFill>
        </p:spPr>
        <p:txBody>
          <a:bodyPr wrap="square" lIns="0" tIns="0" rIns="0" bIns="0" rtlCol="0"/>
          <a:lstStyle/>
          <a:p>
            <a:endParaRPr/>
          </a:p>
        </p:txBody>
      </p:sp>
      <p:sp>
        <p:nvSpPr>
          <p:cNvPr id="5" name="object 15"/>
          <p:cNvSpPr/>
          <p:nvPr/>
        </p:nvSpPr>
        <p:spPr>
          <a:xfrm>
            <a:off x="5536691" y="1193291"/>
            <a:ext cx="3607308" cy="1630679"/>
          </a:xfrm>
          <a:prstGeom prst="rect">
            <a:avLst/>
          </a:prstGeom>
          <a:blipFill>
            <a:blip r:embed="rId3" cstate="print"/>
            <a:stretch>
              <a:fillRect/>
            </a:stretch>
          </a:blipFill>
        </p:spPr>
        <p:txBody>
          <a:bodyPr wrap="square" lIns="0" tIns="0" rIns="0" bIns="0" rtlCol="0"/>
          <a:lstStyle/>
          <a:p>
            <a:endParaRPr/>
          </a:p>
        </p:txBody>
      </p:sp>
      <p:sp>
        <p:nvSpPr>
          <p:cNvPr id="6" name="object 16"/>
          <p:cNvSpPr/>
          <p:nvPr/>
        </p:nvSpPr>
        <p:spPr>
          <a:xfrm>
            <a:off x="5564123" y="1342644"/>
            <a:ext cx="3489960" cy="1409700"/>
          </a:xfrm>
          <a:prstGeom prst="rect">
            <a:avLst/>
          </a:prstGeom>
          <a:blipFill>
            <a:blip r:embed="rId4" cstate="print"/>
            <a:stretch>
              <a:fillRect/>
            </a:stretch>
          </a:blipFill>
        </p:spPr>
        <p:txBody>
          <a:bodyPr wrap="square" lIns="0" tIns="0" rIns="0" bIns="0" rtlCol="0"/>
          <a:lstStyle/>
          <a:p>
            <a:endParaRPr/>
          </a:p>
        </p:txBody>
      </p:sp>
      <p:sp>
        <p:nvSpPr>
          <p:cNvPr id="7" name="object 17"/>
          <p:cNvSpPr/>
          <p:nvPr/>
        </p:nvSpPr>
        <p:spPr>
          <a:xfrm>
            <a:off x="5562600" y="1219200"/>
            <a:ext cx="3581400" cy="1524000"/>
          </a:xfrm>
          <a:custGeom>
            <a:avLst/>
            <a:gdLst/>
            <a:ahLst/>
            <a:cxnLst/>
            <a:rect l="l" t="t" r="r" b="b"/>
            <a:pathLst>
              <a:path w="3581400" h="1524000">
                <a:moveTo>
                  <a:pt x="3327400" y="0"/>
                </a:moveTo>
                <a:lnTo>
                  <a:pt x="254000" y="0"/>
                </a:lnTo>
                <a:lnTo>
                  <a:pt x="208328" y="4090"/>
                </a:lnTo>
                <a:lnTo>
                  <a:pt x="165349" y="15884"/>
                </a:lnTo>
                <a:lnTo>
                  <a:pt x="125777" y="34666"/>
                </a:lnTo>
                <a:lnTo>
                  <a:pt x="90328" y="59719"/>
                </a:lnTo>
                <a:lnTo>
                  <a:pt x="59719" y="90328"/>
                </a:lnTo>
                <a:lnTo>
                  <a:pt x="34666" y="125777"/>
                </a:lnTo>
                <a:lnTo>
                  <a:pt x="15884" y="165349"/>
                </a:lnTo>
                <a:lnTo>
                  <a:pt x="4090" y="208328"/>
                </a:lnTo>
                <a:lnTo>
                  <a:pt x="0" y="254000"/>
                </a:lnTo>
                <a:lnTo>
                  <a:pt x="0" y="1270000"/>
                </a:lnTo>
                <a:lnTo>
                  <a:pt x="4090" y="1315671"/>
                </a:lnTo>
                <a:lnTo>
                  <a:pt x="15884" y="1358650"/>
                </a:lnTo>
                <a:lnTo>
                  <a:pt x="34666" y="1398222"/>
                </a:lnTo>
                <a:lnTo>
                  <a:pt x="59719" y="1433671"/>
                </a:lnTo>
                <a:lnTo>
                  <a:pt x="90328" y="1464280"/>
                </a:lnTo>
                <a:lnTo>
                  <a:pt x="125777" y="1489333"/>
                </a:lnTo>
                <a:lnTo>
                  <a:pt x="165349" y="1508115"/>
                </a:lnTo>
                <a:lnTo>
                  <a:pt x="208328" y="1519909"/>
                </a:lnTo>
                <a:lnTo>
                  <a:pt x="254000" y="1524000"/>
                </a:lnTo>
                <a:lnTo>
                  <a:pt x="3327400" y="1524000"/>
                </a:lnTo>
                <a:lnTo>
                  <a:pt x="3373071" y="1519909"/>
                </a:lnTo>
                <a:lnTo>
                  <a:pt x="3416050" y="1508115"/>
                </a:lnTo>
                <a:lnTo>
                  <a:pt x="3455622" y="1489333"/>
                </a:lnTo>
                <a:lnTo>
                  <a:pt x="3491071" y="1464280"/>
                </a:lnTo>
                <a:lnTo>
                  <a:pt x="3521680" y="1433671"/>
                </a:lnTo>
                <a:lnTo>
                  <a:pt x="3546733" y="1398222"/>
                </a:lnTo>
                <a:lnTo>
                  <a:pt x="3565515" y="1358650"/>
                </a:lnTo>
                <a:lnTo>
                  <a:pt x="3577309" y="1315671"/>
                </a:lnTo>
                <a:lnTo>
                  <a:pt x="3581400" y="1270000"/>
                </a:lnTo>
                <a:lnTo>
                  <a:pt x="3581400" y="254000"/>
                </a:lnTo>
                <a:lnTo>
                  <a:pt x="3577309" y="208328"/>
                </a:lnTo>
                <a:lnTo>
                  <a:pt x="3565515" y="165349"/>
                </a:lnTo>
                <a:lnTo>
                  <a:pt x="3546733" y="125777"/>
                </a:lnTo>
                <a:lnTo>
                  <a:pt x="3521680" y="90328"/>
                </a:lnTo>
                <a:lnTo>
                  <a:pt x="3491071" y="59719"/>
                </a:lnTo>
                <a:lnTo>
                  <a:pt x="3455622" y="34666"/>
                </a:lnTo>
                <a:lnTo>
                  <a:pt x="3416050" y="15884"/>
                </a:lnTo>
                <a:lnTo>
                  <a:pt x="3373071" y="4090"/>
                </a:lnTo>
                <a:lnTo>
                  <a:pt x="3327400" y="0"/>
                </a:lnTo>
                <a:close/>
              </a:path>
            </a:pathLst>
          </a:custGeom>
          <a:solidFill>
            <a:srgbClr val="F1F1F1"/>
          </a:solidFill>
        </p:spPr>
        <p:txBody>
          <a:bodyPr wrap="square" lIns="0" tIns="0" rIns="0" bIns="0" rtlCol="0"/>
          <a:lstStyle/>
          <a:p>
            <a:endParaRPr/>
          </a:p>
        </p:txBody>
      </p:sp>
      <p:sp>
        <p:nvSpPr>
          <p:cNvPr id="8" name="object 18"/>
          <p:cNvSpPr txBox="1"/>
          <p:nvPr/>
        </p:nvSpPr>
        <p:spPr>
          <a:xfrm>
            <a:off x="5716651" y="1294337"/>
            <a:ext cx="3138170" cy="1261110"/>
          </a:xfrm>
          <a:prstGeom prst="rect">
            <a:avLst/>
          </a:prstGeom>
        </p:spPr>
        <p:txBody>
          <a:bodyPr vert="horz" wrap="square" lIns="0" tIns="13335" rIns="0" bIns="0" rtlCol="0">
            <a:spAutoFit/>
          </a:bodyPr>
          <a:lstStyle/>
          <a:p>
            <a:pPr marL="12700" marR="5080" algn="just">
              <a:lnSpc>
                <a:spcPct val="150100"/>
              </a:lnSpc>
              <a:spcBef>
                <a:spcPts val="105"/>
              </a:spcBef>
              <a:buSzPct val="94444"/>
              <a:buFont typeface="Wingdings"/>
              <a:buChar char=""/>
              <a:tabLst>
                <a:tab pos="195580" algn="l"/>
              </a:tabLst>
            </a:pPr>
            <a:r>
              <a:rPr sz="1800" spc="5" dirty="0">
                <a:solidFill>
                  <a:srgbClr val="C00000"/>
                </a:solidFill>
                <a:latin typeface="微软雅黑" pitchFamily="34" charset="-122"/>
                <a:ea typeface="微软雅黑" pitchFamily="34" charset="-122"/>
                <a:cs typeface="Noto Sans Mono CJK JP Regular"/>
              </a:rPr>
              <a:t>如果临床高度怀</a:t>
            </a:r>
            <a:r>
              <a:rPr sz="1800" spc="10" dirty="0">
                <a:solidFill>
                  <a:srgbClr val="C00000"/>
                </a:solidFill>
                <a:latin typeface="微软雅黑" pitchFamily="34" charset="-122"/>
                <a:ea typeface="微软雅黑" pitchFamily="34" charset="-122"/>
                <a:cs typeface="Noto Sans Mono CJK JP Regular"/>
              </a:rPr>
              <a:t>疑ANA相关的 AID，但其他方法检测阴性的， 必须采用IIF法重新检测；</a:t>
            </a:r>
            <a:endParaRPr sz="1800" dirty="0">
              <a:latin typeface="微软雅黑" pitchFamily="34" charset="-122"/>
              <a:ea typeface="微软雅黑" pitchFamily="34" charset="-122"/>
              <a:cs typeface="Noto Sans Mono CJK JP Regular"/>
            </a:endParaRPr>
          </a:p>
        </p:txBody>
      </p:sp>
      <p:sp>
        <p:nvSpPr>
          <p:cNvPr id="9" name="object 19"/>
          <p:cNvSpPr/>
          <p:nvPr/>
        </p:nvSpPr>
        <p:spPr>
          <a:xfrm>
            <a:off x="5536691" y="3022092"/>
            <a:ext cx="3607308" cy="1706879"/>
          </a:xfrm>
          <a:prstGeom prst="rect">
            <a:avLst/>
          </a:prstGeom>
          <a:blipFill>
            <a:blip r:embed="rId5" cstate="print"/>
            <a:stretch>
              <a:fillRect/>
            </a:stretch>
          </a:blipFill>
        </p:spPr>
        <p:txBody>
          <a:bodyPr wrap="square" lIns="0" tIns="0" rIns="0" bIns="0" rtlCol="0"/>
          <a:lstStyle/>
          <a:p>
            <a:endParaRPr/>
          </a:p>
        </p:txBody>
      </p:sp>
      <p:sp>
        <p:nvSpPr>
          <p:cNvPr id="10" name="object 20"/>
          <p:cNvSpPr/>
          <p:nvPr/>
        </p:nvSpPr>
        <p:spPr>
          <a:xfrm>
            <a:off x="5568696" y="3415284"/>
            <a:ext cx="3441192" cy="998219"/>
          </a:xfrm>
          <a:prstGeom prst="rect">
            <a:avLst/>
          </a:prstGeom>
          <a:blipFill>
            <a:blip r:embed="rId6" cstate="print"/>
            <a:stretch>
              <a:fillRect/>
            </a:stretch>
          </a:blipFill>
        </p:spPr>
        <p:txBody>
          <a:bodyPr wrap="square" lIns="0" tIns="0" rIns="0" bIns="0" rtlCol="0"/>
          <a:lstStyle/>
          <a:p>
            <a:endParaRPr/>
          </a:p>
        </p:txBody>
      </p:sp>
      <p:sp>
        <p:nvSpPr>
          <p:cNvPr id="11" name="object 21"/>
          <p:cNvSpPr/>
          <p:nvPr/>
        </p:nvSpPr>
        <p:spPr>
          <a:xfrm>
            <a:off x="5562600" y="3048000"/>
            <a:ext cx="3581400" cy="1600200"/>
          </a:xfrm>
          <a:custGeom>
            <a:avLst/>
            <a:gdLst/>
            <a:ahLst/>
            <a:cxnLst/>
            <a:rect l="l" t="t" r="r" b="b"/>
            <a:pathLst>
              <a:path w="3581400" h="1600200">
                <a:moveTo>
                  <a:pt x="3314700" y="0"/>
                </a:moveTo>
                <a:lnTo>
                  <a:pt x="266700" y="0"/>
                </a:lnTo>
                <a:lnTo>
                  <a:pt x="218753" y="4296"/>
                </a:lnTo>
                <a:lnTo>
                  <a:pt x="173629" y="16682"/>
                </a:lnTo>
                <a:lnTo>
                  <a:pt x="132079" y="36406"/>
                </a:lnTo>
                <a:lnTo>
                  <a:pt x="94858" y="62716"/>
                </a:lnTo>
                <a:lnTo>
                  <a:pt x="62716" y="94858"/>
                </a:lnTo>
                <a:lnTo>
                  <a:pt x="36406" y="132080"/>
                </a:lnTo>
                <a:lnTo>
                  <a:pt x="16682" y="173629"/>
                </a:lnTo>
                <a:lnTo>
                  <a:pt x="4296" y="218753"/>
                </a:lnTo>
                <a:lnTo>
                  <a:pt x="0" y="266700"/>
                </a:lnTo>
                <a:lnTo>
                  <a:pt x="0" y="1333500"/>
                </a:lnTo>
                <a:lnTo>
                  <a:pt x="4296" y="1381446"/>
                </a:lnTo>
                <a:lnTo>
                  <a:pt x="16682" y="1426570"/>
                </a:lnTo>
                <a:lnTo>
                  <a:pt x="36406" y="1468119"/>
                </a:lnTo>
                <a:lnTo>
                  <a:pt x="62716" y="1505341"/>
                </a:lnTo>
                <a:lnTo>
                  <a:pt x="94858" y="1537483"/>
                </a:lnTo>
                <a:lnTo>
                  <a:pt x="132080" y="1563793"/>
                </a:lnTo>
                <a:lnTo>
                  <a:pt x="173629" y="1583517"/>
                </a:lnTo>
                <a:lnTo>
                  <a:pt x="218753" y="1595903"/>
                </a:lnTo>
                <a:lnTo>
                  <a:pt x="266700" y="1600200"/>
                </a:lnTo>
                <a:lnTo>
                  <a:pt x="3314700" y="1600200"/>
                </a:lnTo>
                <a:lnTo>
                  <a:pt x="3362646" y="1595903"/>
                </a:lnTo>
                <a:lnTo>
                  <a:pt x="3407770" y="1583517"/>
                </a:lnTo>
                <a:lnTo>
                  <a:pt x="3449320" y="1563793"/>
                </a:lnTo>
                <a:lnTo>
                  <a:pt x="3486541" y="1537483"/>
                </a:lnTo>
                <a:lnTo>
                  <a:pt x="3518683" y="1505341"/>
                </a:lnTo>
                <a:lnTo>
                  <a:pt x="3544993" y="1468119"/>
                </a:lnTo>
                <a:lnTo>
                  <a:pt x="3564717" y="1426570"/>
                </a:lnTo>
                <a:lnTo>
                  <a:pt x="3577103" y="1381446"/>
                </a:lnTo>
                <a:lnTo>
                  <a:pt x="3581400" y="1333500"/>
                </a:lnTo>
                <a:lnTo>
                  <a:pt x="3581400" y="266700"/>
                </a:lnTo>
                <a:lnTo>
                  <a:pt x="3577103" y="218753"/>
                </a:lnTo>
                <a:lnTo>
                  <a:pt x="3564717" y="173629"/>
                </a:lnTo>
                <a:lnTo>
                  <a:pt x="3544993" y="132080"/>
                </a:lnTo>
                <a:lnTo>
                  <a:pt x="3518683" y="94858"/>
                </a:lnTo>
                <a:lnTo>
                  <a:pt x="3486541" y="62716"/>
                </a:lnTo>
                <a:lnTo>
                  <a:pt x="3449320" y="36406"/>
                </a:lnTo>
                <a:lnTo>
                  <a:pt x="3407770" y="16682"/>
                </a:lnTo>
                <a:lnTo>
                  <a:pt x="3362646" y="4296"/>
                </a:lnTo>
                <a:lnTo>
                  <a:pt x="3314700" y="0"/>
                </a:lnTo>
                <a:close/>
              </a:path>
            </a:pathLst>
          </a:custGeom>
          <a:solidFill>
            <a:srgbClr val="F1F1F1"/>
          </a:solidFill>
        </p:spPr>
        <p:txBody>
          <a:bodyPr wrap="square" lIns="0" tIns="0" rIns="0" bIns="0" rtlCol="0"/>
          <a:lstStyle/>
          <a:p>
            <a:endParaRPr/>
          </a:p>
        </p:txBody>
      </p:sp>
      <p:sp>
        <p:nvSpPr>
          <p:cNvPr id="12" name="object 22"/>
          <p:cNvSpPr txBox="1"/>
          <p:nvPr/>
        </p:nvSpPr>
        <p:spPr>
          <a:xfrm>
            <a:off x="5720334" y="3368907"/>
            <a:ext cx="3086100" cy="848360"/>
          </a:xfrm>
          <a:prstGeom prst="rect">
            <a:avLst/>
          </a:prstGeom>
        </p:spPr>
        <p:txBody>
          <a:bodyPr vert="horz" wrap="square" lIns="0" tIns="149225" rIns="0" bIns="0" rtlCol="0">
            <a:spAutoFit/>
          </a:bodyPr>
          <a:lstStyle/>
          <a:p>
            <a:pPr marL="194945" indent="-182245">
              <a:lnSpc>
                <a:spcPct val="100000"/>
              </a:lnSpc>
              <a:spcBef>
                <a:spcPts val="1175"/>
              </a:spcBef>
              <a:buSzPct val="94444"/>
              <a:buFont typeface="Wingdings"/>
              <a:buChar char=""/>
              <a:tabLst>
                <a:tab pos="194945" algn="l"/>
              </a:tabLst>
            </a:pPr>
            <a:r>
              <a:rPr sz="1800" spc="10" dirty="0">
                <a:solidFill>
                  <a:srgbClr val="C00000"/>
                </a:solidFill>
                <a:latin typeface="微软雅黑" pitchFamily="34" charset="-122"/>
                <a:ea typeface="微软雅黑" pitchFamily="34" charset="-122"/>
                <a:cs typeface="Noto Sans Mono CJK JP Regular"/>
              </a:rPr>
              <a:t>IIF自动化、标准化、不同厂</a:t>
            </a:r>
            <a:endParaRPr sz="1800" dirty="0">
              <a:latin typeface="微软雅黑" pitchFamily="34" charset="-122"/>
              <a:ea typeface="微软雅黑" pitchFamily="34" charset="-122"/>
              <a:cs typeface="Noto Sans Mono CJK JP Regular"/>
            </a:endParaRPr>
          </a:p>
          <a:p>
            <a:pPr marL="12700">
              <a:lnSpc>
                <a:spcPct val="100000"/>
              </a:lnSpc>
              <a:spcBef>
                <a:spcPts val="1080"/>
              </a:spcBef>
            </a:pPr>
            <a:r>
              <a:rPr sz="1800" spc="10" dirty="0">
                <a:solidFill>
                  <a:srgbClr val="C00000"/>
                </a:solidFill>
                <a:latin typeface="微软雅黑" pitchFamily="34" charset="-122"/>
                <a:ea typeface="微软雅黑" pitchFamily="34" charset="-122"/>
                <a:cs typeface="Noto Sans Mono CJK JP Regular"/>
              </a:rPr>
              <a:t>家可比性问题等</a:t>
            </a:r>
            <a:endParaRPr sz="1800" dirty="0">
              <a:latin typeface="微软雅黑" pitchFamily="34" charset="-122"/>
              <a:ea typeface="微软雅黑" pitchFamily="34" charset="-122"/>
              <a:cs typeface="Noto Sans Mono CJK JP Regular"/>
            </a:endParaRPr>
          </a:p>
        </p:txBody>
      </p:sp>
      <p:sp>
        <p:nvSpPr>
          <p:cNvPr id="13" name="TextBox 12"/>
          <p:cNvSpPr txBox="1"/>
          <p:nvPr/>
        </p:nvSpPr>
        <p:spPr>
          <a:xfrm>
            <a:off x="334825" y="972368"/>
            <a:ext cx="3423297"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抗核抗体的检测方法</a:t>
            </a:r>
          </a:p>
        </p:txBody>
      </p:sp>
      <p:pic>
        <p:nvPicPr>
          <p:cNvPr id="5123"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48963" y="5085184"/>
            <a:ext cx="2805858" cy="1643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8"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914400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1966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11"/>
          <p:cNvSpPr/>
          <p:nvPr/>
        </p:nvSpPr>
        <p:spPr>
          <a:xfrm>
            <a:off x="251520" y="1484784"/>
            <a:ext cx="8150810" cy="4733652"/>
          </a:xfrm>
          <a:prstGeom prst="rect">
            <a:avLst/>
          </a:prstGeom>
          <a:blipFill>
            <a:blip r:embed="rId2"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72233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39552" y="1124744"/>
            <a:ext cx="3351289"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抗核抗体的检测方法</a:t>
            </a:r>
          </a:p>
        </p:txBody>
      </p:sp>
      <p:grpSp>
        <p:nvGrpSpPr>
          <p:cNvPr id="3" name="组合 2"/>
          <p:cNvGrpSpPr/>
          <p:nvPr/>
        </p:nvGrpSpPr>
        <p:grpSpPr>
          <a:xfrm>
            <a:off x="611561" y="1700807"/>
            <a:ext cx="7704856" cy="4875965"/>
            <a:chOff x="611560" y="1052735"/>
            <a:chExt cx="8103493" cy="5517698"/>
          </a:xfrm>
        </p:grpSpPr>
        <p:sp>
          <p:nvSpPr>
            <p:cNvPr id="2" name="object 11"/>
            <p:cNvSpPr/>
            <p:nvPr/>
          </p:nvSpPr>
          <p:spPr>
            <a:xfrm>
              <a:off x="611560" y="4122161"/>
              <a:ext cx="3816424" cy="2448272"/>
            </a:xfrm>
            <a:prstGeom prst="rect">
              <a:avLst/>
            </a:prstGeom>
            <a:blipFill>
              <a:blip r:embed="rId2" cstate="print"/>
              <a:stretch>
                <a:fillRect/>
              </a:stretch>
            </a:blipFill>
          </p:spPr>
          <p:txBody>
            <a:bodyPr wrap="square" lIns="0" tIns="0" rIns="0" bIns="0" rtlCol="0"/>
            <a:lstStyle/>
            <a:p>
              <a:endParaRPr/>
            </a:p>
          </p:txBody>
        </p:sp>
        <p:pic>
          <p:nvPicPr>
            <p:cNvPr id="8" name="Picture 2" descr="フルオロHEPANAテスト"/>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1052735"/>
              <a:ext cx="3783013" cy="283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descr="D:\MBL\画像MBL\ANCA\ANCA5\IF-genri.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1052735"/>
              <a:ext cx="3779837" cy="283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536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0375"/>
            <a:ext cx="914400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图片 8">
            <a:extLst>
              <a:ext uri="{FF2B5EF4-FFF2-40B4-BE49-F238E27FC236}">
                <a16:creationId xmlns:a16="http://schemas.microsoft.com/office/drawing/2014/main" id="{47EA0C2C-5E07-40F6-A35B-6B9BC600DA2B}"/>
              </a:ext>
            </a:extLst>
          </p:cNvPr>
          <p:cNvPicPr>
            <a:picLocks noChangeAspect="1"/>
          </p:cNvPicPr>
          <p:nvPr/>
        </p:nvPicPr>
        <p:blipFill>
          <a:blip r:embed="rId6"/>
          <a:stretch>
            <a:fillRect/>
          </a:stretch>
        </p:blipFill>
        <p:spPr>
          <a:xfrm>
            <a:off x="4719503" y="4413245"/>
            <a:ext cx="3700838" cy="2105187"/>
          </a:xfrm>
          <a:prstGeom prst="rect">
            <a:avLst/>
          </a:prstGeom>
        </p:spPr>
      </p:pic>
    </p:spTree>
    <p:extLst>
      <p:ext uri="{BB962C8B-B14F-4D97-AF65-F5344CB8AC3E}">
        <p14:creationId xmlns:p14="http://schemas.microsoft.com/office/powerpoint/2010/main" val="26578426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3528" y="1196752"/>
            <a:ext cx="6303617"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抗核抗体的检测方法</a:t>
            </a:r>
            <a:r>
              <a:rPr lang="en-US" altLang="zh-CN" sz="2400" b="1" dirty="0">
                <a:solidFill>
                  <a:prstClr val="black"/>
                </a:solidFill>
                <a:latin typeface="微软雅黑" panose="020B0503020204020204" pitchFamily="34" charset="-122"/>
                <a:ea typeface="微软雅黑" panose="020B0503020204020204" pitchFamily="34" charset="-122"/>
              </a:rPr>
              <a:t>-</a:t>
            </a:r>
            <a:r>
              <a:rPr lang="zh-CN" altLang="en-US" sz="2400" b="1" dirty="0">
                <a:solidFill>
                  <a:srgbClr val="00B0F0"/>
                </a:solidFill>
                <a:latin typeface="微软雅黑" panose="020B0503020204020204" pitchFamily="34" charset="-122"/>
                <a:ea typeface="微软雅黑" panose="020B0503020204020204" pitchFamily="34" charset="-122"/>
              </a:rPr>
              <a:t>指南中不同方法学比较</a:t>
            </a:r>
          </a:p>
        </p:txBody>
      </p:sp>
      <p:graphicFrame>
        <p:nvGraphicFramePr>
          <p:cNvPr id="5" name="表格 4"/>
          <p:cNvGraphicFramePr>
            <a:graphicFrameLocks noGrp="1"/>
          </p:cNvGraphicFramePr>
          <p:nvPr>
            <p:extLst>
              <p:ext uri="{D42A27DB-BD31-4B8C-83A1-F6EECF244321}">
                <p14:modId xmlns:p14="http://schemas.microsoft.com/office/powerpoint/2010/main" val="1508972649"/>
              </p:ext>
            </p:extLst>
          </p:nvPr>
        </p:nvGraphicFramePr>
        <p:xfrm>
          <a:off x="683568" y="2132856"/>
          <a:ext cx="7848873" cy="4011574"/>
        </p:xfrm>
        <a:graphic>
          <a:graphicData uri="http://schemas.openxmlformats.org/drawingml/2006/table">
            <a:tbl>
              <a:tblPr firstRow="1" bandRow="1">
                <a:tableStyleId>{5C22544A-7EE6-4342-B048-85BDC9FD1C3A}</a:tableStyleId>
              </a:tblPr>
              <a:tblGrid>
                <a:gridCol w="2016224">
                  <a:extLst>
                    <a:ext uri="{9D8B030D-6E8A-4147-A177-3AD203B41FA5}">
                      <a16:colId xmlns:a16="http://schemas.microsoft.com/office/drawing/2014/main" val="20000"/>
                    </a:ext>
                  </a:extLst>
                </a:gridCol>
                <a:gridCol w="2736304">
                  <a:extLst>
                    <a:ext uri="{9D8B030D-6E8A-4147-A177-3AD203B41FA5}">
                      <a16:colId xmlns:a16="http://schemas.microsoft.com/office/drawing/2014/main" val="20001"/>
                    </a:ext>
                  </a:extLst>
                </a:gridCol>
                <a:gridCol w="3096345">
                  <a:extLst>
                    <a:ext uri="{9D8B030D-6E8A-4147-A177-3AD203B41FA5}">
                      <a16:colId xmlns:a16="http://schemas.microsoft.com/office/drawing/2014/main" val="20002"/>
                    </a:ext>
                  </a:extLst>
                </a:gridCol>
              </a:tblGrid>
              <a:tr h="464975">
                <a:tc>
                  <a:txBody>
                    <a:bodyPr/>
                    <a:lstStyle/>
                    <a:p>
                      <a:pPr algn="ctr"/>
                      <a:r>
                        <a:rPr lang="zh-CN" altLang="en-US" dirty="0"/>
                        <a:t>方法学</a:t>
                      </a:r>
                    </a:p>
                  </a:txBody>
                  <a:tcPr/>
                </a:tc>
                <a:tc>
                  <a:txBody>
                    <a:bodyPr/>
                    <a:lstStyle/>
                    <a:p>
                      <a:pPr algn="ctr"/>
                      <a:r>
                        <a:rPr lang="zh-CN" altLang="en-US" dirty="0"/>
                        <a:t>优点</a:t>
                      </a:r>
                    </a:p>
                  </a:txBody>
                  <a:tcPr/>
                </a:tc>
                <a:tc>
                  <a:txBody>
                    <a:bodyPr/>
                    <a:lstStyle/>
                    <a:p>
                      <a:pPr algn="ctr"/>
                      <a:r>
                        <a:rPr lang="zh-CN" altLang="en-US" dirty="0"/>
                        <a:t>问题</a:t>
                      </a:r>
                    </a:p>
                  </a:txBody>
                  <a:tcPr/>
                </a:tc>
                <a:extLst>
                  <a:ext uri="{0D108BD9-81ED-4DB2-BD59-A6C34878D82A}">
                    <a16:rowId xmlns:a16="http://schemas.microsoft.com/office/drawing/2014/main" val="10000"/>
                  </a:ext>
                </a:extLst>
              </a:tr>
              <a:tr h="802560">
                <a:tc>
                  <a:txBody>
                    <a:bodyPr/>
                    <a:lstStyle/>
                    <a:p>
                      <a:pPr algn="ctr">
                        <a:lnSpc>
                          <a:spcPct val="200000"/>
                        </a:lnSpc>
                      </a:pPr>
                      <a:r>
                        <a:rPr lang="en-US" altLang="zh-CN" dirty="0"/>
                        <a:t>ELISA</a:t>
                      </a:r>
                      <a:endParaRPr lang="zh-CN" altLang="en-US" dirty="0"/>
                    </a:p>
                  </a:txBody>
                  <a:tcPr/>
                </a:tc>
                <a:tc>
                  <a:txBody>
                    <a:bodyPr/>
                    <a:lstStyle/>
                    <a:p>
                      <a:pPr algn="ctr">
                        <a:lnSpc>
                          <a:spcPct val="150000"/>
                        </a:lnSpc>
                      </a:pPr>
                      <a:r>
                        <a:rPr lang="zh-CN" altLang="en-US" dirty="0"/>
                        <a:t>高敏感性、定量及易自动化</a:t>
                      </a:r>
                    </a:p>
                  </a:txBody>
                  <a:tcPr/>
                </a:tc>
                <a:tc>
                  <a:txBody>
                    <a:bodyPr/>
                    <a:lstStyle/>
                    <a:p>
                      <a:pPr algn="ctr">
                        <a:lnSpc>
                          <a:spcPct val="150000"/>
                        </a:lnSpc>
                      </a:pPr>
                      <a:r>
                        <a:rPr lang="zh-CN" altLang="en-US" dirty="0"/>
                        <a:t>需要对每个自身抗体进行逐项检测</a:t>
                      </a:r>
                    </a:p>
                  </a:txBody>
                  <a:tcPr/>
                </a:tc>
                <a:extLst>
                  <a:ext uri="{0D108BD9-81ED-4DB2-BD59-A6C34878D82A}">
                    <a16:rowId xmlns:a16="http://schemas.microsoft.com/office/drawing/2014/main" val="10001"/>
                  </a:ext>
                </a:extLst>
              </a:tr>
              <a:tr h="1187896">
                <a:tc>
                  <a:txBody>
                    <a:bodyPr/>
                    <a:lstStyle/>
                    <a:p>
                      <a:pPr algn="ctr">
                        <a:lnSpc>
                          <a:spcPct val="300000"/>
                        </a:lnSpc>
                      </a:pPr>
                      <a:r>
                        <a:rPr lang="en-US" altLang="zh-CN" dirty="0">
                          <a:solidFill>
                            <a:srgbClr val="C00000"/>
                          </a:solidFill>
                        </a:rPr>
                        <a:t>CLIA</a:t>
                      </a:r>
                      <a:endParaRPr lang="zh-CN" altLang="en-US" dirty="0">
                        <a:solidFill>
                          <a:srgbClr val="C00000"/>
                        </a:solidFill>
                      </a:endParaRPr>
                    </a:p>
                  </a:txBody>
                  <a:tcPr/>
                </a:tc>
                <a:tc>
                  <a:txBody>
                    <a:bodyPr/>
                    <a:lstStyle/>
                    <a:p>
                      <a:pPr algn="ctr">
                        <a:lnSpc>
                          <a:spcPct val="150000"/>
                        </a:lnSpc>
                      </a:pPr>
                      <a:r>
                        <a:rPr lang="zh-CN" altLang="en-US" dirty="0">
                          <a:solidFill>
                            <a:srgbClr val="C00000"/>
                          </a:solidFill>
                        </a:rPr>
                        <a:t>高敏感性、高特异性、定量及全自动化</a:t>
                      </a:r>
                    </a:p>
                  </a:txBody>
                  <a:tcPr/>
                </a:tc>
                <a:tc>
                  <a:txBody>
                    <a:bodyPr/>
                    <a:lstStyle/>
                    <a:p>
                      <a:pPr algn="ctr">
                        <a:lnSpc>
                          <a:spcPct val="150000"/>
                        </a:lnSpc>
                      </a:pPr>
                      <a:r>
                        <a:rPr lang="zh-CN" altLang="en-US" dirty="0">
                          <a:solidFill>
                            <a:srgbClr val="C00000"/>
                          </a:solidFill>
                        </a:rPr>
                        <a:t>检测成本偏高，需要对每个自身抗体进行逐项检测</a:t>
                      </a:r>
                    </a:p>
                    <a:p>
                      <a:pPr algn="ctr"/>
                      <a:endParaRPr lang="zh-CN" altLang="en-US" dirty="0">
                        <a:solidFill>
                          <a:srgbClr val="C00000"/>
                        </a:solidFill>
                      </a:endParaRPr>
                    </a:p>
                  </a:txBody>
                  <a:tcPr/>
                </a:tc>
                <a:extLst>
                  <a:ext uri="{0D108BD9-81ED-4DB2-BD59-A6C34878D82A}">
                    <a16:rowId xmlns:a16="http://schemas.microsoft.com/office/drawing/2014/main" val="10002"/>
                  </a:ext>
                </a:extLst>
              </a:tr>
              <a:tr h="1490469">
                <a:tc>
                  <a:txBody>
                    <a:bodyPr/>
                    <a:lstStyle/>
                    <a:p>
                      <a:pPr algn="ctr">
                        <a:lnSpc>
                          <a:spcPct val="400000"/>
                        </a:lnSpc>
                      </a:pPr>
                      <a:r>
                        <a:rPr lang="en-US" altLang="zh-CN" dirty="0"/>
                        <a:t>LIA</a:t>
                      </a:r>
                      <a:endParaRPr lang="zh-CN" altLang="en-US" dirty="0"/>
                    </a:p>
                  </a:txBody>
                  <a:tcPr/>
                </a:tc>
                <a:tc>
                  <a:txBody>
                    <a:bodyPr/>
                    <a:lstStyle/>
                    <a:p>
                      <a:pPr algn="ctr">
                        <a:lnSpc>
                          <a:spcPct val="150000"/>
                        </a:lnSpc>
                      </a:pPr>
                      <a:r>
                        <a:rPr lang="zh-CN" altLang="en-US" dirty="0"/>
                        <a:t>高敏感性、易操作、易自动化及一次实验操作可同时检测多种自身抗体</a:t>
                      </a:r>
                    </a:p>
                  </a:txBody>
                  <a:tcPr/>
                </a:tc>
                <a:tc>
                  <a:txBody>
                    <a:bodyPr/>
                    <a:lstStyle/>
                    <a:p>
                      <a:pPr algn="ctr">
                        <a:lnSpc>
                          <a:spcPct val="150000"/>
                        </a:lnSpc>
                      </a:pPr>
                      <a:endParaRPr lang="en-US" altLang="zh-CN" dirty="0"/>
                    </a:p>
                    <a:p>
                      <a:pPr algn="ctr">
                        <a:lnSpc>
                          <a:spcPct val="150000"/>
                        </a:lnSpc>
                      </a:pPr>
                      <a:r>
                        <a:rPr lang="zh-CN" altLang="en-US" dirty="0"/>
                        <a:t>半定量，某些自身抗体的特异性偏低</a:t>
                      </a:r>
                    </a:p>
                  </a:txBody>
                  <a:tcPr/>
                </a:tc>
                <a:extLst>
                  <a:ext uri="{0D108BD9-81ED-4DB2-BD59-A6C34878D82A}">
                    <a16:rowId xmlns:a16="http://schemas.microsoft.com/office/drawing/2014/main" val="10003"/>
                  </a:ext>
                </a:extLst>
              </a:tr>
            </a:tbl>
          </a:graphicData>
        </a:graphic>
      </p:graphicFrame>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19286"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74393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2"/>
          <p:cNvSpPr/>
          <p:nvPr/>
        </p:nvSpPr>
        <p:spPr>
          <a:xfrm>
            <a:off x="1345345" y="1681180"/>
            <a:ext cx="6791745" cy="5060188"/>
          </a:xfrm>
          <a:prstGeom prst="rect">
            <a:avLst/>
          </a:prstGeom>
          <a:blipFill>
            <a:blip r:embed="rId2" cstate="print"/>
            <a:stretch>
              <a:fillRect/>
            </a:stretch>
          </a:blipFill>
        </p:spPr>
        <p:txBody>
          <a:bodyPr wrap="square" lIns="0" tIns="0" rIns="0" bIns="0" rtlCol="0"/>
          <a:lstStyle/>
          <a:p>
            <a:endParaRPr/>
          </a:p>
        </p:txBody>
      </p:sp>
      <p:pic>
        <p:nvPicPr>
          <p:cNvPr id="3" name="图片 2" descr="微信截图_20190916154459"/>
          <p:cNvPicPr>
            <a:picLocks noChangeAspect="1"/>
          </p:cNvPicPr>
          <p:nvPr/>
        </p:nvPicPr>
        <p:blipFill>
          <a:blip r:embed="rId3"/>
          <a:stretch>
            <a:fillRect/>
          </a:stretch>
        </p:blipFill>
        <p:spPr>
          <a:xfrm>
            <a:off x="5745848" y="4299197"/>
            <a:ext cx="1473960" cy="1124024"/>
          </a:xfrm>
          <a:prstGeom prst="rect">
            <a:avLst/>
          </a:prstGeom>
        </p:spPr>
      </p:pic>
      <p:sp>
        <p:nvSpPr>
          <p:cNvPr id="4" name="TextBox 3"/>
          <p:cNvSpPr txBox="1"/>
          <p:nvPr/>
        </p:nvSpPr>
        <p:spPr>
          <a:xfrm>
            <a:off x="1538653" y="1844832"/>
            <a:ext cx="2637692" cy="707886"/>
          </a:xfrm>
          <a:prstGeom prst="rect">
            <a:avLst/>
          </a:prstGeom>
          <a:noFill/>
        </p:spPr>
        <p:txBody>
          <a:bodyPr wrap="square" rtlCol="0">
            <a:spAutoFit/>
          </a:bodyPr>
          <a:lstStyle/>
          <a:p>
            <a:r>
              <a:rPr lang="zh-CN" altLang="en-US" sz="2000" dirty="0">
                <a:solidFill>
                  <a:schemeClr val="bg1"/>
                </a:solidFill>
                <a:latin typeface="微软雅黑" panose="020B0503020204020204" charset="-122"/>
                <a:ea typeface="微软雅黑" panose="020B0503020204020204" charset="-122"/>
              </a:rPr>
              <a:t>蛋白尿 、贫血 、关节痛 、间质性肺病等</a:t>
            </a:r>
          </a:p>
        </p:txBody>
      </p:sp>
      <p:sp>
        <p:nvSpPr>
          <p:cNvPr id="5" name="TextBox 4"/>
          <p:cNvSpPr txBox="1"/>
          <p:nvPr/>
        </p:nvSpPr>
        <p:spPr>
          <a:xfrm>
            <a:off x="4914900" y="2126185"/>
            <a:ext cx="1567928" cy="400110"/>
          </a:xfrm>
          <a:prstGeom prst="rect">
            <a:avLst/>
          </a:prstGeom>
          <a:noFill/>
        </p:spPr>
        <p:txBody>
          <a:bodyPr wrap="square" rtlCol="0">
            <a:spAutoFit/>
          </a:bodyPr>
          <a:lstStyle/>
          <a:p>
            <a:r>
              <a:rPr lang="zh-CN" altLang="en-US" sz="2000" dirty="0">
                <a:solidFill>
                  <a:schemeClr val="bg1"/>
                </a:solidFill>
                <a:latin typeface="微软雅黑" panose="020B0503020204020204" charset="-122"/>
                <a:ea typeface="微软雅黑" panose="020B0503020204020204" charset="-122"/>
              </a:rPr>
              <a:t>与临床沟通 </a:t>
            </a:r>
            <a:endParaRPr lang="zh-CN" altLang="en-US" dirty="0"/>
          </a:p>
        </p:txBody>
      </p:sp>
      <p:sp>
        <p:nvSpPr>
          <p:cNvPr id="6" name="TextBox 5"/>
          <p:cNvSpPr txBox="1"/>
          <p:nvPr/>
        </p:nvSpPr>
        <p:spPr>
          <a:xfrm>
            <a:off x="1855177" y="3339523"/>
            <a:ext cx="2145323" cy="400110"/>
          </a:xfrm>
          <a:prstGeom prst="rect">
            <a:avLst/>
          </a:prstGeom>
          <a:noFill/>
        </p:spPr>
        <p:txBody>
          <a:bodyPr wrap="square" rtlCol="0">
            <a:spAutoFit/>
          </a:bodyPr>
          <a:lstStyle/>
          <a:p>
            <a:r>
              <a:rPr lang="en-US" altLang="zh-CN" sz="2000" dirty="0" err="1">
                <a:solidFill>
                  <a:schemeClr val="bg1"/>
                </a:solidFill>
                <a:latin typeface="微软雅黑" panose="020B0503020204020204" charset="-122"/>
                <a:ea typeface="微软雅黑" panose="020B0503020204020204" charset="-122"/>
              </a:rPr>
              <a:t>Hep</a:t>
            </a:r>
            <a:r>
              <a:rPr lang="en-US" altLang="zh-CN" sz="2000" dirty="0">
                <a:solidFill>
                  <a:schemeClr val="bg1"/>
                </a:solidFill>
                <a:latin typeface="微软雅黑" panose="020B0503020204020204" charset="-122"/>
                <a:ea typeface="微软雅黑" panose="020B0503020204020204" charset="-122"/>
              </a:rPr>
              <a:t>- 2 </a:t>
            </a:r>
            <a:r>
              <a:rPr lang="zh-CN" altLang="en-US" sz="2000" dirty="0">
                <a:solidFill>
                  <a:schemeClr val="bg1"/>
                </a:solidFill>
                <a:latin typeface="微软雅黑" panose="020B0503020204020204" charset="-122"/>
                <a:ea typeface="微软雅黑" panose="020B0503020204020204" charset="-122"/>
              </a:rPr>
              <a:t>细胞</a:t>
            </a:r>
          </a:p>
        </p:txBody>
      </p:sp>
      <p:sp>
        <p:nvSpPr>
          <p:cNvPr id="7" name="TextBox 6"/>
          <p:cNvSpPr txBox="1"/>
          <p:nvPr/>
        </p:nvSpPr>
        <p:spPr>
          <a:xfrm>
            <a:off x="2272811" y="4629787"/>
            <a:ext cx="1310054" cy="369332"/>
          </a:xfrm>
          <a:prstGeom prst="rect">
            <a:avLst/>
          </a:prstGeom>
          <a:noFill/>
        </p:spPr>
        <p:txBody>
          <a:bodyPr wrap="square" rtlCol="0">
            <a:spAutoFit/>
          </a:bodyPr>
          <a:lstStyle/>
          <a:p>
            <a:r>
              <a:rPr lang="en-US" altLang="zh-CN" dirty="0">
                <a:solidFill>
                  <a:schemeClr val="bg1"/>
                </a:solidFill>
                <a:latin typeface="微软雅黑" pitchFamily="34" charset="-122"/>
                <a:ea typeface="微软雅黑" pitchFamily="34" charset="-122"/>
              </a:rPr>
              <a:t>ANA+</a:t>
            </a:r>
            <a:endParaRPr lang="zh-CN" altLang="en-US" dirty="0">
              <a:solidFill>
                <a:schemeClr val="bg1"/>
              </a:solidFill>
              <a:latin typeface="微软雅黑" pitchFamily="34" charset="-122"/>
              <a:ea typeface="微软雅黑" pitchFamily="34" charset="-122"/>
            </a:endParaRPr>
          </a:p>
        </p:txBody>
      </p:sp>
      <p:sp>
        <p:nvSpPr>
          <p:cNvPr id="8" name="TextBox 7"/>
          <p:cNvSpPr txBox="1"/>
          <p:nvPr/>
        </p:nvSpPr>
        <p:spPr>
          <a:xfrm>
            <a:off x="4090585" y="4618789"/>
            <a:ext cx="1301263" cy="646331"/>
          </a:xfrm>
          <a:prstGeom prst="rect">
            <a:avLst/>
          </a:prstGeom>
          <a:noFill/>
        </p:spPr>
        <p:txBody>
          <a:bodyPr wrap="square" rtlCol="0">
            <a:spAutoFit/>
          </a:bodyPr>
          <a:lstStyle/>
          <a:p>
            <a:r>
              <a:rPr lang="en-US" altLang="zh-CN" spc="110" dirty="0">
                <a:solidFill>
                  <a:srgbClr val="FFFFFF"/>
                </a:solidFill>
                <a:latin typeface="微软雅黑" pitchFamily="34" charset="-122"/>
                <a:ea typeface="微软雅黑" pitchFamily="34" charset="-122"/>
                <a:cs typeface="Noto Sans CJK JP Regular"/>
              </a:rPr>
              <a:t>A</a:t>
            </a:r>
            <a:r>
              <a:rPr lang="en-US" altLang="zh-CN" spc="60" dirty="0">
                <a:solidFill>
                  <a:srgbClr val="FFFFFF"/>
                </a:solidFill>
                <a:latin typeface="微软雅黑" pitchFamily="34" charset="-122"/>
                <a:ea typeface="微软雅黑" pitchFamily="34" charset="-122"/>
                <a:cs typeface="Noto Sans CJK JP Regular"/>
              </a:rPr>
              <a:t>N</a:t>
            </a:r>
            <a:r>
              <a:rPr lang="en-US" altLang="zh-CN" spc="120" dirty="0">
                <a:solidFill>
                  <a:srgbClr val="FFFFFF"/>
                </a:solidFill>
                <a:latin typeface="微软雅黑" pitchFamily="34" charset="-122"/>
                <a:ea typeface="微软雅黑" pitchFamily="34" charset="-122"/>
                <a:cs typeface="Noto Sans CJK JP Regular"/>
              </a:rPr>
              <a:t>A</a:t>
            </a:r>
            <a:r>
              <a:rPr lang="en-US" altLang="zh-CN" spc="145" dirty="0">
                <a:solidFill>
                  <a:srgbClr val="FFFFFF"/>
                </a:solidFill>
                <a:latin typeface="微软雅黑" pitchFamily="34" charset="-122"/>
                <a:ea typeface="微软雅黑" pitchFamily="34" charset="-122"/>
                <a:cs typeface="Noto Sans CJK JP Regular"/>
              </a:rPr>
              <a:t>-</a:t>
            </a:r>
            <a:endParaRPr lang="en-US" altLang="zh-CN" dirty="0">
              <a:latin typeface="微软雅黑" pitchFamily="34" charset="-122"/>
              <a:ea typeface="微软雅黑" pitchFamily="34" charset="-122"/>
              <a:cs typeface="Noto Sans CJK JP Regular"/>
            </a:endParaRPr>
          </a:p>
          <a:p>
            <a:endParaRPr lang="zh-CN" altLang="en-US" dirty="0"/>
          </a:p>
        </p:txBody>
      </p:sp>
      <p:sp>
        <p:nvSpPr>
          <p:cNvPr id="9" name="TextBox 8"/>
          <p:cNvSpPr txBox="1"/>
          <p:nvPr/>
        </p:nvSpPr>
        <p:spPr>
          <a:xfrm>
            <a:off x="1855177" y="5871708"/>
            <a:ext cx="1872761" cy="400110"/>
          </a:xfrm>
          <a:prstGeom prst="rect">
            <a:avLst/>
          </a:prstGeom>
          <a:noFill/>
        </p:spPr>
        <p:txBody>
          <a:bodyPr wrap="square" rtlCol="0">
            <a:spAutoFit/>
          </a:bodyPr>
          <a:lstStyle/>
          <a:p>
            <a:r>
              <a:rPr lang="zh-CN" altLang="en-US" sz="2000" dirty="0">
                <a:solidFill>
                  <a:schemeClr val="bg1"/>
                </a:solidFill>
                <a:latin typeface="微软雅黑" panose="020B0503020204020204" charset="-122"/>
                <a:ea typeface="微软雅黑" panose="020B0503020204020204" charset="-122"/>
              </a:rPr>
              <a:t>系统性风湿病</a:t>
            </a:r>
            <a:endParaRPr lang="en-US" altLang="zh-CN" sz="2000" dirty="0">
              <a:solidFill>
                <a:schemeClr val="bg1"/>
              </a:solidFill>
              <a:latin typeface="微软雅黑" panose="020B0503020204020204" charset="-122"/>
              <a:ea typeface="微软雅黑" panose="020B0503020204020204" charset="-122"/>
            </a:endParaRPr>
          </a:p>
        </p:txBody>
      </p:sp>
      <p:sp>
        <p:nvSpPr>
          <p:cNvPr id="10" name="TextBox 9"/>
          <p:cNvSpPr txBox="1"/>
          <p:nvPr/>
        </p:nvSpPr>
        <p:spPr>
          <a:xfrm>
            <a:off x="4397601" y="5887097"/>
            <a:ext cx="1301263"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排除</a:t>
            </a:r>
          </a:p>
        </p:txBody>
      </p:sp>
      <p:sp>
        <p:nvSpPr>
          <p:cNvPr id="11" name="TextBox 10"/>
          <p:cNvSpPr txBox="1"/>
          <p:nvPr/>
        </p:nvSpPr>
        <p:spPr>
          <a:xfrm>
            <a:off x="6119447" y="6080611"/>
            <a:ext cx="1397977" cy="523220"/>
          </a:xfrm>
          <a:prstGeom prst="rect">
            <a:avLst/>
          </a:prstGeom>
          <a:noFill/>
        </p:spPr>
        <p:txBody>
          <a:bodyPr wrap="square" rtlCol="0">
            <a:spAutoFit/>
          </a:bodyPr>
          <a:lstStyle/>
          <a:p>
            <a:r>
              <a:rPr lang="en-US" altLang="zh-CN" sz="2800" b="1" dirty="0">
                <a:solidFill>
                  <a:schemeClr val="bg1"/>
                </a:solidFill>
              </a:rPr>
              <a:t>PBC</a:t>
            </a:r>
            <a:endParaRPr lang="zh-CN" altLang="en-US" sz="2800" b="1" dirty="0">
              <a:solidFill>
                <a:schemeClr val="bg1"/>
              </a:solidFill>
            </a:endParaRPr>
          </a:p>
        </p:txBody>
      </p:sp>
      <p:sp>
        <p:nvSpPr>
          <p:cNvPr id="12" name="TextBox 11"/>
          <p:cNvSpPr txBox="1"/>
          <p:nvPr/>
        </p:nvSpPr>
        <p:spPr>
          <a:xfrm>
            <a:off x="475068" y="981075"/>
            <a:ext cx="4791449" cy="830997"/>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抗核抗体的检测方法</a:t>
            </a:r>
            <a:r>
              <a:rPr lang="en-US" altLang="zh-CN" sz="2400" b="1" dirty="0">
                <a:solidFill>
                  <a:prstClr val="black"/>
                </a:solidFill>
                <a:latin typeface="微软雅黑" panose="020B0503020204020204" pitchFamily="34" charset="-122"/>
                <a:ea typeface="微软雅黑" panose="020B0503020204020204" pitchFamily="34" charset="-122"/>
              </a:rPr>
              <a:t>-</a:t>
            </a:r>
            <a:r>
              <a:rPr lang="zh-CN" altLang="en-US" sz="2400" b="1" dirty="0">
                <a:solidFill>
                  <a:srgbClr val="00B0F0"/>
                </a:solidFill>
                <a:latin typeface="微软雅黑" panose="020B0503020204020204" pitchFamily="34" charset="-122"/>
                <a:ea typeface="微软雅黑" panose="020B0503020204020204" pitchFamily="34" charset="-122"/>
              </a:rPr>
              <a:t>检测策略</a:t>
            </a:r>
          </a:p>
          <a:p>
            <a:endParaRPr lang="zh-CN" altLang="en-US" sz="2400" b="1" dirty="0">
              <a:solidFill>
                <a:prstClr val="black"/>
              </a:solidFill>
              <a:latin typeface="微软雅黑" panose="020B0503020204020204" pitchFamily="34" charset="-122"/>
              <a:ea typeface="微软雅黑" panose="020B0503020204020204" pitchFamily="34" charset="-122"/>
            </a:endParaRPr>
          </a:p>
        </p:txBody>
      </p:sp>
      <p:pic>
        <p:nvPicPr>
          <p:cNvPr id="174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7455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12"/>
          <p:cNvSpPr/>
          <p:nvPr/>
        </p:nvSpPr>
        <p:spPr>
          <a:xfrm>
            <a:off x="1563084" y="2420888"/>
            <a:ext cx="6076353" cy="3508052"/>
          </a:xfrm>
          <a:prstGeom prst="rect">
            <a:avLst/>
          </a:prstGeom>
          <a:blipFill>
            <a:blip r:embed="rId2" cstate="print"/>
            <a:stretch>
              <a:fillRect/>
            </a:stretch>
          </a:blipFill>
        </p:spPr>
        <p:txBody>
          <a:bodyPr wrap="square" lIns="0" tIns="0" rIns="0" bIns="0" rtlCol="0"/>
          <a:lstStyle/>
          <a:p>
            <a:endParaRPr/>
          </a:p>
        </p:txBody>
      </p:sp>
      <p:sp>
        <p:nvSpPr>
          <p:cNvPr id="4" name="TextBox 3"/>
          <p:cNvSpPr txBox="1"/>
          <p:nvPr/>
        </p:nvSpPr>
        <p:spPr>
          <a:xfrm>
            <a:off x="107504" y="1124744"/>
            <a:ext cx="9615985" cy="830997"/>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抗核抗体的检测方法</a:t>
            </a:r>
            <a:r>
              <a:rPr lang="en-US" altLang="zh-CN" sz="2400" b="1" dirty="0">
                <a:solidFill>
                  <a:prstClr val="black"/>
                </a:solidFill>
                <a:latin typeface="微软雅黑" panose="020B0503020204020204" pitchFamily="34" charset="-122"/>
                <a:ea typeface="微软雅黑" panose="020B0503020204020204" pitchFamily="34" charset="-122"/>
              </a:rPr>
              <a:t>-</a:t>
            </a:r>
            <a:r>
              <a:rPr lang="en-US" altLang="zh-CN" sz="2000" b="1" dirty="0">
                <a:solidFill>
                  <a:srgbClr val="00B0F0"/>
                </a:solidFill>
                <a:latin typeface="微软雅黑" panose="020B0503020204020204" pitchFamily="34" charset="-122"/>
                <a:ea typeface="微软雅黑" panose="020B0503020204020204" pitchFamily="34" charset="-122"/>
              </a:rPr>
              <a:t>2015</a:t>
            </a:r>
            <a:r>
              <a:rPr lang="zh-CN" altLang="en-US" sz="2000" b="1" dirty="0">
                <a:solidFill>
                  <a:srgbClr val="00B0F0"/>
                </a:solidFill>
                <a:latin typeface="微软雅黑" panose="020B0503020204020204" pitchFamily="34" charset="-122"/>
                <a:ea typeface="微软雅黑" panose="020B0503020204020204" pitchFamily="34" charset="-122"/>
              </a:rPr>
              <a:t>年全国多中心自身抗体检测质量调查评价</a:t>
            </a:r>
          </a:p>
          <a:p>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1907702" y="6525344"/>
            <a:ext cx="7232907" cy="246221"/>
          </a:xfrm>
          <a:prstGeom prst="rect">
            <a:avLst/>
          </a:prstGeom>
        </p:spPr>
        <p:txBody>
          <a:bodyPr wrap="square">
            <a:spAutoFit/>
          </a:bodyPr>
          <a:lstStyle/>
          <a:p>
            <a:r>
              <a:rPr lang="zh-CN" altLang="en-US" sz="1000" i="1" dirty="0">
                <a:solidFill>
                  <a:srgbClr val="000000"/>
                </a:solidFill>
              </a:rPr>
              <a:t>胡朝军</a:t>
            </a:r>
            <a:r>
              <a:rPr lang="en-US" altLang="zh-CN" sz="1000" i="1" dirty="0">
                <a:solidFill>
                  <a:srgbClr val="000000"/>
                </a:solidFill>
              </a:rPr>
              <a:t>, </a:t>
            </a:r>
            <a:r>
              <a:rPr lang="zh-CN" altLang="en-US" sz="1000" i="1" dirty="0">
                <a:solidFill>
                  <a:srgbClr val="000000"/>
                </a:solidFill>
              </a:rPr>
              <a:t>张蜀澜</a:t>
            </a:r>
            <a:r>
              <a:rPr lang="en-US" altLang="zh-CN" sz="1000" i="1" dirty="0">
                <a:solidFill>
                  <a:srgbClr val="000000"/>
                </a:solidFill>
              </a:rPr>
              <a:t>, </a:t>
            </a:r>
            <a:r>
              <a:rPr lang="zh-CN" altLang="en-US" sz="1000" i="1" dirty="0">
                <a:solidFill>
                  <a:srgbClr val="000000"/>
                </a:solidFill>
              </a:rPr>
              <a:t>邓垂文</a:t>
            </a:r>
            <a:r>
              <a:rPr lang="en-US" altLang="zh-CN" sz="1000" i="1" dirty="0">
                <a:solidFill>
                  <a:srgbClr val="000000"/>
                </a:solidFill>
              </a:rPr>
              <a:t>, et al. 2015</a:t>
            </a:r>
            <a:r>
              <a:rPr lang="zh-CN" altLang="en-US" sz="1000" i="1" dirty="0">
                <a:solidFill>
                  <a:srgbClr val="000000"/>
                </a:solidFill>
              </a:rPr>
              <a:t>年全国多中心自身抗体检测质量调查评价</a:t>
            </a:r>
            <a:r>
              <a:rPr lang="en-US" altLang="zh-CN" sz="1000" i="1" dirty="0">
                <a:solidFill>
                  <a:srgbClr val="000000"/>
                </a:solidFill>
              </a:rPr>
              <a:t>[J]. </a:t>
            </a:r>
            <a:r>
              <a:rPr lang="zh-CN" altLang="en-US" sz="1000" i="1" dirty="0">
                <a:solidFill>
                  <a:srgbClr val="000000"/>
                </a:solidFill>
              </a:rPr>
              <a:t>中华临床免疫和变态反应杂志</a:t>
            </a:r>
            <a:r>
              <a:rPr lang="en-US" altLang="zh-CN" sz="1000" i="1" dirty="0">
                <a:solidFill>
                  <a:srgbClr val="000000"/>
                </a:solidFill>
              </a:rPr>
              <a:t>, 2016(2):137-143.</a:t>
            </a:r>
            <a:endParaRPr lang="zh-CN" altLang="en-US" sz="1000" i="1" dirty="0"/>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2430"/>
            <a:ext cx="9140609"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3579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6614" y="1124744"/>
            <a:ext cx="9615985"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抗核抗体的检测方法</a:t>
            </a:r>
            <a:r>
              <a:rPr lang="en-US" altLang="zh-CN" sz="2400" b="1" dirty="0">
                <a:solidFill>
                  <a:prstClr val="black"/>
                </a:solidFill>
                <a:latin typeface="微软雅黑" panose="020B0503020204020204" pitchFamily="34" charset="-122"/>
                <a:ea typeface="微软雅黑" panose="020B0503020204020204" pitchFamily="34" charset="-122"/>
              </a:rPr>
              <a:t>-</a:t>
            </a:r>
            <a:r>
              <a:rPr lang="en-US" altLang="zh-CN" sz="2000" b="1" dirty="0">
                <a:solidFill>
                  <a:srgbClr val="00B0F0"/>
                </a:solidFill>
                <a:latin typeface="微软雅黑" panose="020B0503020204020204" pitchFamily="34" charset="-122"/>
                <a:ea typeface="微软雅黑" panose="020B0503020204020204" pitchFamily="34" charset="-122"/>
              </a:rPr>
              <a:t>2013</a:t>
            </a:r>
            <a:r>
              <a:rPr lang="zh-CN" altLang="en-US" sz="2000" b="1" dirty="0">
                <a:solidFill>
                  <a:srgbClr val="00B0F0"/>
                </a:solidFill>
                <a:latin typeface="微软雅黑" panose="020B0503020204020204" pitchFamily="34" charset="-122"/>
                <a:ea typeface="微软雅黑" panose="020B0503020204020204" pitchFamily="34" charset="-122"/>
              </a:rPr>
              <a:t>年全国</a:t>
            </a:r>
            <a:r>
              <a:rPr lang="en-US" altLang="zh-CN" sz="2000" b="1" dirty="0">
                <a:solidFill>
                  <a:srgbClr val="00B0F0"/>
                </a:solidFill>
                <a:latin typeface="微软雅黑" panose="020B0503020204020204" pitchFamily="34" charset="-122"/>
                <a:ea typeface="微软雅黑" panose="020B0503020204020204" pitchFamily="34" charset="-122"/>
              </a:rPr>
              <a:t>229</a:t>
            </a:r>
            <a:r>
              <a:rPr lang="zh-CN" altLang="en-US" sz="2000" b="1" dirty="0">
                <a:solidFill>
                  <a:srgbClr val="00B0F0"/>
                </a:solidFill>
                <a:latin typeface="微软雅黑" panose="020B0503020204020204" pitchFamily="34" charset="-122"/>
                <a:ea typeface="微软雅黑" panose="020B0503020204020204" pitchFamily="34" charset="-122"/>
              </a:rPr>
              <a:t>家实验室抗核抗体谱结果比对分析</a:t>
            </a:r>
            <a:endParaRPr lang="zh-CN" altLang="en-US" sz="2000" b="1" dirty="0">
              <a:solidFill>
                <a:prstClr val="black"/>
              </a:solidFill>
              <a:latin typeface="微软雅黑" panose="020B0503020204020204" pitchFamily="34" charset="-122"/>
              <a:ea typeface="微软雅黑" panose="020B0503020204020204" pitchFamily="34" charset="-122"/>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971673"/>
            <a:ext cx="6844233" cy="3473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2699792" y="6563949"/>
            <a:ext cx="6588224" cy="246221"/>
          </a:xfrm>
          <a:prstGeom prst="rect">
            <a:avLst/>
          </a:prstGeom>
        </p:spPr>
        <p:txBody>
          <a:bodyPr wrap="square">
            <a:spAutoFit/>
          </a:bodyPr>
          <a:lstStyle/>
          <a:p>
            <a:r>
              <a:rPr lang="zh-CN" altLang="en-US" sz="1000" i="1" dirty="0"/>
              <a:t>宋宁</a:t>
            </a:r>
            <a:r>
              <a:rPr lang="en-US" altLang="zh-CN" sz="1000" i="1" dirty="0"/>
              <a:t>, </a:t>
            </a:r>
            <a:r>
              <a:rPr lang="zh-CN" altLang="en-US" sz="1000" i="1" dirty="0"/>
              <a:t>胡朝军</a:t>
            </a:r>
            <a:r>
              <a:rPr lang="en-US" altLang="zh-CN" sz="1000" i="1" dirty="0"/>
              <a:t>, </a:t>
            </a:r>
            <a:r>
              <a:rPr lang="zh-CN" altLang="en-US" sz="1000" i="1" dirty="0"/>
              <a:t>张蜀澜</a:t>
            </a:r>
            <a:r>
              <a:rPr lang="en-US" altLang="zh-CN" sz="1000" i="1" dirty="0"/>
              <a:t>, et al. 2013</a:t>
            </a:r>
            <a:r>
              <a:rPr lang="zh-CN" altLang="en-US" sz="1000" i="1" dirty="0"/>
              <a:t>年全国</a:t>
            </a:r>
            <a:r>
              <a:rPr lang="en-US" altLang="zh-CN" sz="1000" i="1" dirty="0"/>
              <a:t>229</a:t>
            </a:r>
            <a:r>
              <a:rPr lang="zh-CN" altLang="en-US" sz="1000" i="1" dirty="0"/>
              <a:t>家实验室抗核抗体谱结果比对分析</a:t>
            </a:r>
            <a:r>
              <a:rPr lang="en-US" altLang="zh-CN" sz="1000" i="1" dirty="0"/>
              <a:t>[J]. </a:t>
            </a:r>
            <a:r>
              <a:rPr lang="zh-CN" altLang="en-US" sz="1000" i="1" dirty="0"/>
              <a:t>临床检验杂志</a:t>
            </a:r>
            <a:r>
              <a:rPr lang="en-US" altLang="zh-CN" sz="1000" i="1" dirty="0"/>
              <a:t>, 2015, 33(7):542-546</a:t>
            </a:r>
            <a:r>
              <a:rPr lang="en-US" altLang="zh-CN" sz="1000" dirty="0"/>
              <a:t>.</a:t>
            </a:r>
            <a:endParaRPr lang="zh-CN" altLang="en-US" sz="1000" dirty="0"/>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96" y="0"/>
            <a:ext cx="9140304"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82239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12"/>
          <p:cNvSpPr/>
          <p:nvPr/>
        </p:nvSpPr>
        <p:spPr>
          <a:xfrm>
            <a:off x="1509076" y="1916832"/>
            <a:ext cx="5976664" cy="1656184"/>
          </a:xfrm>
          <a:prstGeom prst="rect">
            <a:avLst/>
          </a:prstGeom>
          <a:blipFill>
            <a:blip r:embed="rId2" cstate="print"/>
            <a:stretch>
              <a:fillRect/>
            </a:stretch>
          </a:blipFill>
        </p:spPr>
        <p:txBody>
          <a:bodyPr wrap="square" lIns="0" tIns="0" rIns="0" bIns="0" rtlCol="0"/>
          <a:lstStyle/>
          <a:p>
            <a:endParaRPr/>
          </a:p>
        </p:txBody>
      </p:sp>
      <p:sp>
        <p:nvSpPr>
          <p:cNvPr id="4" name="object 13"/>
          <p:cNvSpPr/>
          <p:nvPr/>
        </p:nvSpPr>
        <p:spPr>
          <a:xfrm>
            <a:off x="1525679" y="4149080"/>
            <a:ext cx="5976664" cy="1584176"/>
          </a:xfrm>
          <a:prstGeom prst="rect">
            <a:avLst/>
          </a:prstGeom>
          <a:blipFill>
            <a:blip r:embed="rId3" cstate="print"/>
            <a:stretch>
              <a:fillRect/>
            </a:stretch>
          </a:blipFill>
        </p:spPr>
        <p:txBody>
          <a:bodyPr wrap="square" lIns="0" tIns="0" rIns="0" bIns="0" rtlCol="0"/>
          <a:lstStyle/>
          <a:p>
            <a:endParaRPr/>
          </a:p>
        </p:txBody>
      </p:sp>
      <p:sp>
        <p:nvSpPr>
          <p:cNvPr id="5" name="TextBox 4"/>
          <p:cNvSpPr txBox="1"/>
          <p:nvPr/>
        </p:nvSpPr>
        <p:spPr>
          <a:xfrm>
            <a:off x="356613" y="1196752"/>
            <a:ext cx="9615985"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抗核抗体的检测方法</a:t>
            </a:r>
            <a:r>
              <a:rPr lang="en-US" altLang="zh-CN" sz="2400" b="1" dirty="0">
                <a:solidFill>
                  <a:prstClr val="black"/>
                </a:solidFill>
                <a:latin typeface="微软雅黑" panose="020B0503020204020204" pitchFamily="34" charset="-122"/>
                <a:ea typeface="微软雅黑" panose="020B0503020204020204" pitchFamily="34" charset="-122"/>
              </a:rPr>
              <a:t>-</a:t>
            </a:r>
            <a:r>
              <a:rPr lang="zh-CN" altLang="en-US" sz="1950" b="1" dirty="0">
                <a:solidFill>
                  <a:srgbClr val="00B0F0"/>
                </a:solidFill>
                <a:latin typeface="微软雅黑" panose="020B0503020204020204" pitchFamily="34" charset="-122"/>
                <a:ea typeface="微软雅黑" panose="020B0503020204020204" pitchFamily="34" charset="-122"/>
              </a:rPr>
              <a:t>江苏泰州市中医院自身抗体室间质评结果分析与体会</a:t>
            </a:r>
            <a:endParaRPr lang="zh-CN" altLang="en-US" sz="1950" b="1"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4367894" y="6525344"/>
            <a:ext cx="4713432" cy="246221"/>
          </a:xfrm>
          <a:prstGeom prst="rect">
            <a:avLst/>
          </a:prstGeom>
        </p:spPr>
        <p:txBody>
          <a:bodyPr wrap="square">
            <a:spAutoFit/>
          </a:bodyPr>
          <a:lstStyle/>
          <a:p>
            <a:r>
              <a:rPr lang="zh-CN" altLang="en-US" sz="1000" i="1" dirty="0">
                <a:solidFill>
                  <a:srgbClr val="000000"/>
                </a:solidFill>
              </a:rPr>
              <a:t>唐妮娜</a:t>
            </a:r>
            <a:r>
              <a:rPr lang="en-US" altLang="zh-CN" sz="1000" i="1" dirty="0">
                <a:solidFill>
                  <a:srgbClr val="000000"/>
                </a:solidFill>
              </a:rPr>
              <a:t>. </a:t>
            </a:r>
            <a:r>
              <a:rPr lang="zh-CN" altLang="en-US" sz="1000" i="1" dirty="0">
                <a:solidFill>
                  <a:srgbClr val="000000"/>
                </a:solidFill>
              </a:rPr>
              <a:t>自身抗体室间质评结果分析与体会</a:t>
            </a:r>
            <a:r>
              <a:rPr lang="en-US" altLang="zh-CN" sz="1000" i="1" dirty="0">
                <a:solidFill>
                  <a:srgbClr val="000000"/>
                </a:solidFill>
              </a:rPr>
              <a:t>[J]. </a:t>
            </a:r>
            <a:r>
              <a:rPr lang="zh-CN" altLang="en-US" sz="1000" i="1" dirty="0">
                <a:solidFill>
                  <a:srgbClr val="000000"/>
                </a:solidFill>
              </a:rPr>
              <a:t>医学检验与临床</a:t>
            </a:r>
            <a:r>
              <a:rPr lang="en-US" altLang="zh-CN" sz="1000" i="1" dirty="0">
                <a:solidFill>
                  <a:srgbClr val="000000"/>
                </a:solidFill>
              </a:rPr>
              <a:t>, 2014, 25(5):70-71.</a:t>
            </a:r>
            <a:endParaRPr lang="zh-CN" altLang="en-US" sz="1000" i="1" dirty="0"/>
          </a:p>
        </p:txBody>
      </p:sp>
      <p:pic>
        <p:nvPicPr>
          <p:cNvPr id="204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54508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5788" y="1196752"/>
            <a:ext cx="9615985"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抗核抗体的检测方法</a:t>
            </a:r>
            <a:r>
              <a:rPr lang="en-US" altLang="zh-CN" sz="2400" b="1" dirty="0">
                <a:solidFill>
                  <a:prstClr val="black"/>
                </a:solidFill>
                <a:latin typeface="微软雅黑" panose="020B0503020204020204" pitchFamily="34" charset="-122"/>
                <a:ea typeface="微软雅黑" panose="020B0503020204020204" pitchFamily="34" charset="-122"/>
              </a:rPr>
              <a:t>-</a:t>
            </a:r>
            <a:r>
              <a:rPr lang="en-US" altLang="zh-CN" sz="1950" b="1" dirty="0">
                <a:solidFill>
                  <a:srgbClr val="00B0F0"/>
                </a:solidFill>
                <a:latin typeface="微软雅黑" panose="020B0503020204020204" pitchFamily="34" charset="-122"/>
                <a:ea typeface="微软雅黑" panose="020B0503020204020204" pitchFamily="34" charset="-122"/>
              </a:rPr>
              <a:t>2016</a:t>
            </a:r>
            <a:r>
              <a:rPr lang="zh-CN" altLang="en-US" sz="1950" b="1" dirty="0">
                <a:solidFill>
                  <a:srgbClr val="00B0F0"/>
                </a:solidFill>
                <a:latin typeface="微软雅黑" panose="020B0503020204020204" pitchFamily="34" charset="-122"/>
                <a:ea typeface="微软雅黑" panose="020B0503020204020204" pitchFamily="34" charset="-122"/>
              </a:rPr>
              <a:t>年美国不同实验室的抗核抗体检测结果</a:t>
            </a:r>
            <a:endParaRPr lang="zh-CN" altLang="en-US" sz="1950" b="1" dirty="0">
              <a:solidFill>
                <a:prstClr val="black"/>
              </a:solidFill>
              <a:latin typeface="微软雅黑" panose="020B0503020204020204" pitchFamily="34" charset="-122"/>
              <a:ea typeface="微软雅黑" panose="020B0503020204020204" pitchFamily="34"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4725" y="2035175"/>
            <a:ext cx="7194550" cy="3626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329674" y="6365359"/>
            <a:ext cx="6814326" cy="400110"/>
          </a:xfrm>
          <a:prstGeom prst="rect">
            <a:avLst/>
          </a:prstGeom>
        </p:spPr>
        <p:txBody>
          <a:bodyPr wrap="square">
            <a:spAutoFit/>
          </a:bodyPr>
          <a:lstStyle/>
          <a:p>
            <a:r>
              <a:rPr lang="en-US" altLang="zh-CN" sz="1000" i="1" dirty="0">
                <a:solidFill>
                  <a:srgbClr val="000000"/>
                </a:solidFill>
              </a:rPr>
              <a:t>Abeles A M , Gomez-Ramirez M , Abeles M , et al. Antinuclear antibody testing: discordance between commercial laboratories[J]. Clinical Rheumatology, 2016, 35(7):1713-1718.</a:t>
            </a:r>
            <a:endParaRPr lang="zh-CN" altLang="en-US" sz="1000" i="1" dirty="0"/>
          </a:p>
        </p:txBody>
      </p:sp>
      <p:pic>
        <p:nvPicPr>
          <p:cNvPr id="532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82" y="12430"/>
            <a:ext cx="9128318"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92523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832" y="980728"/>
            <a:ext cx="9615985"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抗核抗体的检测方法</a:t>
            </a:r>
            <a:r>
              <a:rPr lang="en-US" altLang="zh-CN" sz="2400" b="1" dirty="0">
                <a:solidFill>
                  <a:prstClr val="black"/>
                </a:solidFill>
                <a:latin typeface="微软雅黑" panose="020B0503020204020204" pitchFamily="34" charset="-122"/>
                <a:ea typeface="微软雅黑" panose="020B0503020204020204" pitchFamily="34" charset="-122"/>
              </a:rPr>
              <a:t>-</a:t>
            </a:r>
            <a:r>
              <a:rPr lang="en-US" altLang="zh-CN" sz="1900" b="1" dirty="0">
                <a:solidFill>
                  <a:srgbClr val="00B0F0"/>
                </a:solidFill>
                <a:latin typeface="微软雅黑" panose="020B0503020204020204" pitchFamily="34" charset="-122"/>
                <a:ea typeface="微软雅黑" panose="020B0503020204020204" pitchFamily="34" charset="-122"/>
              </a:rPr>
              <a:t>2018</a:t>
            </a:r>
            <a:r>
              <a:rPr lang="zh-CN" altLang="en-US" sz="1900" b="1" dirty="0">
                <a:solidFill>
                  <a:srgbClr val="00B0F0"/>
                </a:solidFill>
                <a:latin typeface="微软雅黑" panose="020B0503020204020204" pitchFamily="34" charset="-122"/>
                <a:ea typeface="微软雅黑" panose="020B0503020204020204" pitchFamily="34" charset="-122"/>
              </a:rPr>
              <a:t>年美国分析</a:t>
            </a:r>
            <a:r>
              <a:rPr lang="en-US" altLang="zh-CN" sz="1900" b="1" dirty="0">
                <a:solidFill>
                  <a:srgbClr val="00B0F0"/>
                </a:solidFill>
                <a:latin typeface="微软雅黑" panose="020B0503020204020204" pitchFamily="34" charset="-122"/>
                <a:ea typeface="微软雅黑" panose="020B0503020204020204" pitchFamily="34" charset="-122"/>
              </a:rPr>
              <a:t>SLE</a:t>
            </a:r>
            <a:r>
              <a:rPr lang="zh-CN" altLang="en-US" sz="1900" b="1" dirty="0">
                <a:solidFill>
                  <a:srgbClr val="00B0F0"/>
                </a:solidFill>
                <a:latin typeface="微软雅黑" panose="020B0503020204020204" pitchFamily="34" charset="-122"/>
                <a:ea typeface="微软雅黑" panose="020B0503020204020204" pitchFamily="34" charset="-122"/>
              </a:rPr>
              <a:t>患者血清中抗核抗体检测的方法差异</a:t>
            </a:r>
            <a:endParaRPr lang="zh-CN" altLang="en-US" sz="1900" b="1" dirty="0">
              <a:solidFill>
                <a:prstClr val="black"/>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013851" y="1844824"/>
            <a:ext cx="7803290" cy="4345665"/>
            <a:chOff x="467544" y="1124744"/>
            <a:chExt cx="8280920" cy="5209761"/>
          </a:xfrm>
        </p:grpSpPr>
        <p:sp>
          <p:nvSpPr>
            <p:cNvPr id="3" name="object 12"/>
            <p:cNvSpPr/>
            <p:nvPr/>
          </p:nvSpPr>
          <p:spPr>
            <a:xfrm>
              <a:off x="826454" y="1124744"/>
              <a:ext cx="7327251" cy="2624224"/>
            </a:xfrm>
            <a:prstGeom prst="rect">
              <a:avLst/>
            </a:prstGeom>
            <a:blipFill>
              <a:blip r:embed="rId2" cstate="print"/>
              <a:stretch>
                <a:fillRect/>
              </a:stretch>
            </a:blipFill>
          </p:spPr>
          <p:txBody>
            <a:bodyPr wrap="square" lIns="0" tIns="0" rIns="0" bIns="0" rtlCol="0"/>
            <a:lstStyle/>
            <a:p>
              <a:endParaRPr/>
            </a:p>
          </p:txBody>
        </p:sp>
        <p:sp>
          <p:nvSpPr>
            <p:cNvPr id="4" name="object 13"/>
            <p:cNvSpPr/>
            <p:nvPr/>
          </p:nvSpPr>
          <p:spPr>
            <a:xfrm>
              <a:off x="838705" y="3861048"/>
              <a:ext cx="7343188" cy="792088"/>
            </a:xfrm>
            <a:prstGeom prst="rect">
              <a:avLst/>
            </a:prstGeom>
            <a:blipFill>
              <a:blip r:embed="rId3" cstate="print"/>
              <a:stretch>
                <a:fillRect/>
              </a:stretch>
            </a:blipFill>
          </p:spPr>
          <p:txBody>
            <a:bodyPr wrap="square" lIns="0" tIns="0" rIns="0" bIns="0" rtlCol="0"/>
            <a:lstStyle/>
            <a:p>
              <a:endParaRPr/>
            </a:p>
          </p:txBody>
        </p:sp>
        <p:sp>
          <p:nvSpPr>
            <p:cNvPr id="5" name="object 14"/>
            <p:cNvSpPr/>
            <p:nvPr/>
          </p:nvSpPr>
          <p:spPr>
            <a:xfrm>
              <a:off x="822773" y="4676315"/>
              <a:ext cx="7448061" cy="576064"/>
            </a:xfrm>
            <a:prstGeom prst="rect">
              <a:avLst/>
            </a:prstGeom>
            <a:blipFill>
              <a:blip r:embed="rId4" cstate="print"/>
              <a:stretch>
                <a:fillRect/>
              </a:stretch>
            </a:blipFill>
          </p:spPr>
          <p:txBody>
            <a:bodyPr wrap="square" lIns="0" tIns="0" rIns="0" bIns="0" rtlCol="0"/>
            <a:lstStyle/>
            <a:p>
              <a:endParaRPr/>
            </a:p>
          </p:txBody>
        </p:sp>
        <p:sp>
          <p:nvSpPr>
            <p:cNvPr id="6" name="TextBox 5"/>
            <p:cNvSpPr txBox="1"/>
            <p:nvPr/>
          </p:nvSpPr>
          <p:spPr>
            <a:xfrm>
              <a:off x="467544" y="5373216"/>
              <a:ext cx="8280920" cy="961289"/>
            </a:xfrm>
            <a:prstGeom prst="rect">
              <a:avLst/>
            </a:prstGeom>
            <a:noFill/>
          </p:spPr>
          <p:txBody>
            <a:bodyPr wrap="square" rtlCol="0">
              <a:spAutoFit/>
            </a:bodyPr>
            <a:lstStyle/>
            <a:p>
              <a:pPr>
                <a:lnSpc>
                  <a:spcPct val="150000"/>
                </a:lnSpc>
              </a:pPr>
              <a:r>
                <a:rPr lang="zh-CN" altLang="en-US" sz="2000" dirty="0">
                  <a:solidFill>
                    <a:srgbClr val="C00000"/>
                  </a:solidFill>
                  <a:latin typeface="微软雅黑" pitchFamily="34" charset="-122"/>
                  <a:ea typeface="微软雅黑" pitchFamily="34" charset="-122"/>
                </a:rPr>
                <a:t>使用</a:t>
              </a:r>
              <a:r>
                <a:rPr lang="en-US" altLang="zh-CN" sz="2000" dirty="0">
                  <a:solidFill>
                    <a:srgbClr val="C00000"/>
                  </a:solidFill>
                  <a:latin typeface="微软雅黑" pitchFamily="34" charset="-122"/>
                  <a:ea typeface="微软雅黑" pitchFamily="34" charset="-122"/>
                </a:rPr>
                <a:t>ANA</a:t>
              </a:r>
              <a:r>
                <a:rPr lang="zh-CN" altLang="en-US" sz="2000" dirty="0">
                  <a:solidFill>
                    <a:srgbClr val="C00000"/>
                  </a:solidFill>
                  <a:latin typeface="微软雅黑" pitchFamily="34" charset="-122"/>
                  <a:ea typeface="微软雅黑" pitchFamily="34" charset="-122"/>
                </a:rPr>
                <a:t>分析进行筛查的临床试验应详细说明所用试剂盒及其性能特征，特别是对于已确诊疾病的患者。</a:t>
              </a:r>
            </a:p>
          </p:txBody>
        </p:sp>
      </p:grpSp>
      <p:sp>
        <p:nvSpPr>
          <p:cNvPr id="7" name="矩形 6"/>
          <p:cNvSpPr/>
          <p:nvPr/>
        </p:nvSpPr>
        <p:spPr>
          <a:xfrm>
            <a:off x="2269584" y="6457890"/>
            <a:ext cx="7298391" cy="400110"/>
          </a:xfrm>
          <a:prstGeom prst="rect">
            <a:avLst/>
          </a:prstGeom>
        </p:spPr>
        <p:txBody>
          <a:bodyPr wrap="square">
            <a:spAutoFit/>
          </a:bodyPr>
          <a:lstStyle/>
          <a:p>
            <a:r>
              <a:rPr lang="en-US" altLang="zh-CN" sz="1000" i="1" dirty="0" err="1">
                <a:solidFill>
                  <a:srgbClr val="000000"/>
                </a:solidFill>
              </a:rPr>
              <a:t>Pisetsky</a:t>
            </a:r>
            <a:r>
              <a:rPr lang="en-US" altLang="zh-CN" sz="1000" i="1" dirty="0">
                <a:solidFill>
                  <a:srgbClr val="000000"/>
                </a:solidFill>
              </a:rPr>
              <a:t> D S , Spencer D M , </a:t>
            </a:r>
            <a:r>
              <a:rPr lang="en-US" altLang="zh-CN" sz="1000" i="1" dirty="0" err="1">
                <a:solidFill>
                  <a:srgbClr val="000000"/>
                </a:solidFill>
              </a:rPr>
              <a:t>Lipsky</a:t>
            </a:r>
            <a:r>
              <a:rPr lang="en-US" altLang="zh-CN" sz="1000" i="1" dirty="0">
                <a:solidFill>
                  <a:srgbClr val="000000"/>
                </a:solidFill>
              </a:rPr>
              <a:t> P E , et al. Assay variation in the detection of antinuclear antibodies in the sera of patients with established SLE[J]. Annals of the Rheumatic Diseases, 2018:annrheumdis-2017-212599.</a:t>
            </a:r>
            <a:endParaRPr lang="zh-CN" altLang="en-US" sz="1000" i="1" dirty="0"/>
          </a:p>
        </p:txBody>
      </p:sp>
      <p:pic>
        <p:nvPicPr>
          <p:cNvPr id="2150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37912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05425" y="6239053"/>
            <a:ext cx="1925515" cy="646331"/>
          </a:xfrm>
          <a:prstGeom prst="rect">
            <a:avLst/>
          </a:prstGeom>
          <a:noFill/>
        </p:spPr>
        <p:txBody>
          <a:bodyPr wrap="square" rtlCol="0">
            <a:spAutoFit/>
          </a:bodyPr>
          <a:lstStyle/>
          <a:p>
            <a:r>
              <a:rPr lang="en-US" altLang="zh-CN" sz="3600" b="1" dirty="0" err="1"/>
              <a:t>dsDNA</a:t>
            </a:r>
            <a:endParaRPr lang="zh-CN" altLang="en-US" sz="3600" b="1"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2317" y="1835510"/>
            <a:ext cx="4671732" cy="2853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下箭头 6"/>
          <p:cNvSpPr/>
          <p:nvPr/>
        </p:nvSpPr>
        <p:spPr>
          <a:xfrm>
            <a:off x="2080028" y="4931854"/>
            <a:ext cx="936104" cy="10801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4" y="1774225"/>
            <a:ext cx="3960075" cy="4164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340071" y="1124744"/>
            <a:ext cx="9615985"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抗核抗体的检测方法</a:t>
            </a:r>
            <a:r>
              <a:rPr lang="en-US" altLang="zh-CN" sz="2400" b="1" dirty="0">
                <a:solidFill>
                  <a:prstClr val="black"/>
                </a:solidFill>
                <a:latin typeface="微软雅黑" panose="020B0503020204020204" pitchFamily="34" charset="-122"/>
                <a:ea typeface="微软雅黑" panose="020B0503020204020204" pitchFamily="34" charset="-122"/>
              </a:rPr>
              <a:t>-</a:t>
            </a:r>
            <a:r>
              <a:rPr lang="zh-CN" altLang="en-US" sz="2400" b="1" dirty="0">
                <a:solidFill>
                  <a:srgbClr val="00B0F0"/>
                </a:solidFill>
                <a:latin typeface="微软雅黑" panose="020B0503020204020204" pitchFamily="34" charset="-122"/>
                <a:ea typeface="微软雅黑" panose="020B0503020204020204" pitchFamily="34" charset="-122"/>
              </a:rPr>
              <a:t>抗</a:t>
            </a:r>
            <a:r>
              <a:rPr lang="en-US" altLang="zh-CN" sz="2400" b="1" dirty="0" err="1">
                <a:solidFill>
                  <a:srgbClr val="00B0F0"/>
                </a:solidFill>
                <a:latin typeface="微软雅黑" panose="020B0503020204020204" pitchFamily="34" charset="-122"/>
                <a:ea typeface="微软雅黑" panose="020B0503020204020204" pitchFamily="34" charset="-122"/>
              </a:rPr>
              <a:t>dsDNA</a:t>
            </a:r>
            <a:r>
              <a:rPr lang="zh-CN" altLang="en-US" sz="2400" b="1" dirty="0">
                <a:solidFill>
                  <a:srgbClr val="00B0F0"/>
                </a:solidFill>
                <a:latin typeface="微软雅黑" panose="020B0503020204020204" pitchFamily="34" charset="-122"/>
                <a:ea typeface="微软雅黑" panose="020B0503020204020204" pitchFamily="34" charset="-122"/>
              </a:rPr>
              <a:t>抗体</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pic>
        <p:nvPicPr>
          <p:cNvPr id="225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0"/>
            <a:ext cx="9108139"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83190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350439" y="1151206"/>
            <a:ext cx="9615985"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抗核抗体的检测方法</a:t>
            </a:r>
            <a:r>
              <a:rPr lang="en-US" altLang="zh-CN" sz="2400" b="1" dirty="0">
                <a:solidFill>
                  <a:prstClr val="black"/>
                </a:solidFill>
                <a:latin typeface="微软雅黑" panose="020B0503020204020204" pitchFamily="34" charset="-122"/>
                <a:ea typeface="微软雅黑" panose="020B0503020204020204" pitchFamily="34" charset="-122"/>
              </a:rPr>
              <a:t>-</a:t>
            </a:r>
            <a:r>
              <a:rPr lang="zh-CN" altLang="en-US" sz="2400" b="1" dirty="0">
                <a:solidFill>
                  <a:srgbClr val="00B0F0"/>
                </a:solidFill>
                <a:latin typeface="微软雅黑" panose="020B0503020204020204" pitchFamily="34" charset="-122"/>
                <a:ea typeface="微软雅黑" panose="020B0503020204020204" pitchFamily="34" charset="-122"/>
              </a:rPr>
              <a:t>抗</a:t>
            </a:r>
            <a:r>
              <a:rPr lang="en-US" altLang="zh-CN" sz="2400" b="1" dirty="0" err="1">
                <a:solidFill>
                  <a:srgbClr val="00B0F0"/>
                </a:solidFill>
                <a:latin typeface="微软雅黑" panose="020B0503020204020204" pitchFamily="34" charset="-122"/>
                <a:ea typeface="微软雅黑" panose="020B0503020204020204" pitchFamily="34" charset="-122"/>
              </a:rPr>
              <a:t>dsDNA</a:t>
            </a:r>
            <a:r>
              <a:rPr lang="zh-CN" altLang="en-US" sz="2400" b="1" dirty="0">
                <a:solidFill>
                  <a:srgbClr val="00B0F0"/>
                </a:solidFill>
                <a:latin typeface="微软雅黑" panose="020B0503020204020204" pitchFamily="34" charset="-122"/>
                <a:ea typeface="微软雅黑" panose="020B0503020204020204" pitchFamily="34" charset="-122"/>
              </a:rPr>
              <a:t>抗体</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68511" y="1628800"/>
            <a:ext cx="7712056" cy="4536504"/>
            <a:chOff x="324833" y="1052736"/>
            <a:chExt cx="8639655" cy="5688537"/>
          </a:xfrm>
        </p:grpSpPr>
        <p:sp>
          <p:nvSpPr>
            <p:cNvPr id="13" name="文本框 1"/>
            <p:cNvSpPr txBox="1"/>
            <p:nvPr/>
          </p:nvSpPr>
          <p:spPr>
            <a:xfrm>
              <a:off x="4644008" y="3417286"/>
              <a:ext cx="4320480" cy="3323987"/>
            </a:xfrm>
            <a:prstGeom prst="rect">
              <a:avLst/>
            </a:prstGeom>
            <a:noFill/>
          </p:spPr>
          <p:txBody>
            <a:bodyPr wrap="square" rtlCol="0" anchor="t">
              <a:spAutoFit/>
            </a:bodyPr>
            <a:lstStyle/>
            <a:p>
              <a:pPr marL="285750" indent="-285750">
                <a:lnSpc>
                  <a:spcPct val="150000"/>
                </a:lnSpc>
                <a:buFont typeface="Wingdings" panose="05000000000000000000" charset="0"/>
                <a:buChar char="u"/>
              </a:pPr>
              <a:r>
                <a:rPr lang="zh-CN" altLang="en-US" sz="2000" spc="5" dirty="0">
                  <a:latin typeface="微软雅黑" pitchFamily="34" charset="-122"/>
                  <a:ea typeface="微软雅黑" pitchFamily="34" charset="-122"/>
                </a:rPr>
                <a:t>SLE特征性标志抗体：特异性95%，敏感性</a:t>
              </a:r>
              <a:r>
                <a:rPr lang="en-US" altLang="zh-CN" sz="2000" spc="5" dirty="0">
                  <a:latin typeface="微软雅黑" pitchFamily="34" charset="-122"/>
                  <a:ea typeface="微软雅黑" pitchFamily="34" charset="-122"/>
                </a:rPr>
                <a:t>70%</a:t>
              </a:r>
              <a:endParaRPr lang="zh-CN" altLang="en-US" sz="2000" spc="5" dirty="0">
                <a:latin typeface="微软雅黑" pitchFamily="34" charset="-122"/>
                <a:ea typeface="微软雅黑" pitchFamily="34" charset="-122"/>
              </a:endParaRPr>
            </a:p>
            <a:p>
              <a:pPr marL="285750" indent="-285750">
                <a:lnSpc>
                  <a:spcPct val="150000"/>
                </a:lnSpc>
                <a:buFont typeface="Wingdings" panose="05000000000000000000" charset="0"/>
                <a:buChar char="u"/>
              </a:pPr>
              <a:r>
                <a:rPr lang="zh-CN" altLang="en-US" sz="2000" spc="5" dirty="0">
                  <a:latin typeface="微软雅黑" pitchFamily="34" charset="-122"/>
                  <a:ea typeface="微软雅黑" pitchFamily="34" charset="-122"/>
                </a:rPr>
                <a:t>与疾病活动度及肾损伤有关，可以监测病情</a:t>
              </a:r>
            </a:p>
            <a:p>
              <a:pPr marL="285750" indent="-285750">
                <a:lnSpc>
                  <a:spcPct val="150000"/>
                </a:lnSpc>
                <a:buFont typeface="Wingdings" panose="05000000000000000000" charset="0"/>
                <a:buChar char="u"/>
              </a:pPr>
              <a:r>
                <a:rPr lang="zh-CN" altLang="en-US" sz="2000" spc="5" dirty="0">
                  <a:latin typeface="微软雅黑" pitchFamily="34" charset="-122"/>
                  <a:ea typeface="微软雅黑" pitchFamily="34" charset="-122"/>
                </a:rPr>
                <a:t>参与疾病的发病机制</a:t>
              </a:r>
            </a:p>
            <a:p>
              <a:pPr marL="285750" indent="-285750">
                <a:lnSpc>
                  <a:spcPct val="150000"/>
                </a:lnSpc>
                <a:buFont typeface="Wingdings" panose="05000000000000000000" charset="0"/>
                <a:buChar char="u"/>
              </a:pPr>
              <a:r>
                <a:rPr lang="zh-CN" altLang="en-US" sz="2000" spc="5" dirty="0">
                  <a:latin typeface="微软雅黑" pitchFamily="34" charset="-122"/>
                  <a:ea typeface="微软雅黑" pitchFamily="34" charset="-122"/>
                </a:rPr>
                <a:t>可以反映疗效</a:t>
              </a:r>
            </a:p>
            <a:p>
              <a:pPr marL="285750" indent="-285750">
                <a:lnSpc>
                  <a:spcPct val="150000"/>
                </a:lnSpc>
                <a:buFont typeface="Wingdings" panose="05000000000000000000" charset="0"/>
                <a:buChar char="u"/>
              </a:pPr>
              <a:r>
                <a:rPr lang="zh-CN" altLang="en-US" sz="2000" spc="5" dirty="0">
                  <a:latin typeface="微软雅黑" pitchFamily="34" charset="-122"/>
                  <a:ea typeface="微软雅黑" pitchFamily="34" charset="-122"/>
                </a:rPr>
                <a:t>可以预测</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833" y="3443356"/>
              <a:ext cx="4246514"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391" y="1052736"/>
              <a:ext cx="6661150" cy="217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17" name="直接连接符 16"/>
          <p:cNvCxnSpPr/>
          <p:nvPr/>
        </p:nvCxnSpPr>
        <p:spPr>
          <a:xfrm>
            <a:off x="1403648" y="5445224"/>
            <a:ext cx="266429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04690" y="5589240"/>
            <a:ext cx="71023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pic>
        <p:nvPicPr>
          <p:cNvPr id="235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7247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14"/>
          <p:cNvSpPr/>
          <p:nvPr/>
        </p:nvSpPr>
        <p:spPr>
          <a:xfrm>
            <a:off x="2896361" y="1705945"/>
            <a:ext cx="2819400" cy="1371600"/>
          </a:xfrm>
          <a:prstGeom prst="rect">
            <a:avLst/>
          </a:prstGeom>
          <a:blipFill>
            <a:blip r:embed="rId2" cstate="print"/>
            <a:stretch>
              <a:fillRect/>
            </a:stretch>
          </a:blipFill>
        </p:spPr>
        <p:txBody>
          <a:bodyPr wrap="square" lIns="0" tIns="0" rIns="0" bIns="0" rtlCol="0"/>
          <a:lstStyle/>
          <a:p>
            <a:endParaRPr>
              <a:solidFill>
                <a:schemeClr val="tx2">
                  <a:lumMod val="60000"/>
                  <a:lumOff val="40000"/>
                </a:schemeClr>
              </a:solidFill>
            </a:endParaRPr>
          </a:p>
        </p:txBody>
      </p:sp>
      <p:sp>
        <p:nvSpPr>
          <p:cNvPr id="5" name="object 12"/>
          <p:cNvSpPr txBox="1"/>
          <p:nvPr/>
        </p:nvSpPr>
        <p:spPr>
          <a:xfrm>
            <a:off x="1586611" y="3422858"/>
            <a:ext cx="5781675" cy="3318510"/>
          </a:xfrm>
          <a:prstGeom prst="rect">
            <a:avLst/>
          </a:prstGeom>
        </p:spPr>
        <p:txBody>
          <a:bodyPr vert="horz" wrap="square" lIns="0" tIns="12700" rIns="0" bIns="0" rtlCol="0">
            <a:spAutoFit/>
          </a:bodyPr>
          <a:lstStyle/>
          <a:p>
            <a:pPr marL="255270" indent="-242570">
              <a:lnSpc>
                <a:spcPct val="100000"/>
              </a:lnSpc>
              <a:spcBef>
                <a:spcPts val="100"/>
              </a:spcBef>
              <a:buSzPct val="96000"/>
              <a:buFont typeface="Wingdings" panose="05000000000000000000"/>
              <a:buChar char=""/>
              <a:tabLst>
                <a:tab pos="255270" algn="l"/>
              </a:tabLst>
            </a:pPr>
            <a:r>
              <a:rPr sz="2400" spc="10" dirty="0">
                <a:solidFill>
                  <a:srgbClr val="1717FF"/>
                </a:solidFill>
                <a:latin typeface="Noto Sans Mono CJK JP Regular"/>
                <a:cs typeface="Noto Sans Mono CJK JP Regular"/>
              </a:rPr>
              <a:t>不断满足临床日益增长的需求；</a:t>
            </a:r>
            <a:endParaRPr sz="2400" dirty="0">
              <a:latin typeface="Noto Sans Mono CJK JP Regular"/>
              <a:cs typeface="Noto Sans Mono CJK JP Regular"/>
            </a:endParaRPr>
          </a:p>
          <a:p>
            <a:pPr>
              <a:lnSpc>
                <a:spcPct val="100000"/>
              </a:lnSpc>
              <a:spcBef>
                <a:spcPts val="5"/>
              </a:spcBef>
              <a:buClr>
                <a:srgbClr val="1717FF"/>
              </a:buClr>
              <a:buFont typeface="Wingdings" panose="05000000000000000000"/>
              <a:buChar char=""/>
            </a:pPr>
            <a:endParaRPr sz="2500" dirty="0">
              <a:latin typeface="Times New Roman" panose="02020603050405020304"/>
              <a:cs typeface="Times New Roman" panose="02020603050405020304"/>
            </a:endParaRPr>
          </a:p>
          <a:p>
            <a:pPr marL="255270" indent="-242570">
              <a:lnSpc>
                <a:spcPct val="100000"/>
              </a:lnSpc>
              <a:buSzPct val="96000"/>
              <a:buFont typeface="Wingdings" panose="05000000000000000000"/>
              <a:buChar char=""/>
              <a:tabLst>
                <a:tab pos="255270" algn="l"/>
              </a:tabLst>
            </a:pPr>
            <a:r>
              <a:rPr sz="2400" spc="10" dirty="0">
                <a:solidFill>
                  <a:srgbClr val="1717FF"/>
                </a:solidFill>
                <a:latin typeface="Noto Sans Mono CJK JP Regular"/>
                <a:cs typeface="Noto Sans Mono CJK JP Regular"/>
              </a:rPr>
              <a:t>抗核抗体极为重要，研究多，更新快；</a:t>
            </a:r>
            <a:endParaRPr sz="2400" dirty="0">
              <a:latin typeface="Noto Sans Mono CJK JP Regular"/>
              <a:cs typeface="Noto Sans Mono CJK JP Regular"/>
            </a:endParaRPr>
          </a:p>
          <a:p>
            <a:pPr>
              <a:lnSpc>
                <a:spcPct val="100000"/>
              </a:lnSpc>
              <a:spcBef>
                <a:spcPts val="5"/>
              </a:spcBef>
              <a:buClr>
                <a:srgbClr val="1717FF"/>
              </a:buClr>
              <a:buFont typeface="Wingdings" panose="05000000000000000000"/>
              <a:buChar char=""/>
            </a:pPr>
            <a:endParaRPr sz="2500" dirty="0">
              <a:latin typeface="Times New Roman" panose="02020603050405020304"/>
              <a:cs typeface="Times New Roman" panose="02020603050405020304"/>
            </a:endParaRPr>
          </a:p>
          <a:p>
            <a:pPr marL="255270" indent="-242570">
              <a:lnSpc>
                <a:spcPct val="100000"/>
              </a:lnSpc>
              <a:buSzPct val="96000"/>
              <a:buFont typeface="Wingdings" panose="05000000000000000000"/>
              <a:buChar char=""/>
              <a:tabLst>
                <a:tab pos="255270" algn="l"/>
              </a:tabLst>
            </a:pPr>
            <a:r>
              <a:rPr sz="2400" spc="5" dirty="0">
                <a:solidFill>
                  <a:srgbClr val="1717FF"/>
                </a:solidFill>
                <a:latin typeface="Noto Sans Mono CJK JP Regular"/>
                <a:cs typeface="Noto Sans Mono CJK JP Regular"/>
              </a:rPr>
              <a:t>抗核抗体争议多，和谐一个，更新一个；</a:t>
            </a:r>
            <a:endParaRPr sz="2400" dirty="0">
              <a:latin typeface="Noto Sans Mono CJK JP Regular"/>
              <a:cs typeface="Noto Sans Mono CJK JP Regular"/>
            </a:endParaRPr>
          </a:p>
          <a:p>
            <a:pPr>
              <a:lnSpc>
                <a:spcPct val="100000"/>
              </a:lnSpc>
              <a:spcBef>
                <a:spcPts val="10"/>
              </a:spcBef>
              <a:buClr>
                <a:srgbClr val="1717FF"/>
              </a:buClr>
              <a:buFont typeface="Wingdings" panose="05000000000000000000"/>
              <a:buChar char=""/>
            </a:pPr>
            <a:endParaRPr sz="2500" dirty="0">
              <a:latin typeface="Times New Roman" panose="02020603050405020304"/>
              <a:cs typeface="Times New Roman" panose="02020603050405020304"/>
            </a:endParaRPr>
          </a:p>
          <a:p>
            <a:pPr marL="255270" indent="-242570">
              <a:lnSpc>
                <a:spcPct val="100000"/>
              </a:lnSpc>
              <a:buSzPct val="96000"/>
              <a:buFont typeface="Wingdings" panose="05000000000000000000"/>
              <a:buChar char=""/>
              <a:tabLst>
                <a:tab pos="255270" algn="l"/>
              </a:tabLst>
            </a:pPr>
            <a:r>
              <a:rPr sz="2400" spc="10" dirty="0">
                <a:solidFill>
                  <a:srgbClr val="1717FF"/>
                </a:solidFill>
                <a:latin typeface="Noto Sans Mono CJK JP Regular"/>
                <a:cs typeface="Noto Sans Mono CJK JP Regular"/>
              </a:rPr>
              <a:t>抗核抗体问题多，解决一个，更新一个。</a:t>
            </a:r>
            <a:endParaRPr sz="2400" dirty="0">
              <a:latin typeface="Noto Sans Mono CJK JP Regular"/>
              <a:cs typeface="Noto Sans Mono CJK JP Regular"/>
            </a:endParaRPr>
          </a:p>
          <a:p>
            <a:pPr>
              <a:lnSpc>
                <a:spcPct val="100000"/>
              </a:lnSpc>
              <a:spcBef>
                <a:spcPts val="5"/>
              </a:spcBef>
              <a:buClr>
                <a:srgbClr val="1717FF"/>
              </a:buClr>
              <a:buFont typeface="Wingdings" panose="05000000000000000000"/>
              <a:buChar char=""/>
            </a:pPr>
            <a:endParaRPr sz="2500" dirty="0">
              <a:latin typeface="Times New Roman" panose="02020603050405020304"/>
              <a:cs typeface="Times New Roman" panose="02020603050405020304"/>
            </a:endParaRPr>
          </a:p>
          <a:p>
            <a:pPr marL="255270" indent="-242570">
              <a:lnSpc>
                <a:spcPct val="100000"/>
              </a:lnSpc>
              <a:buSzPct val="96000"/>
              <a:buFont typeface="Wingdings" panose="05000000000000000000"/>
              <a:buChar char=""/>
              <a:tabLst>
                <a:tab pos="255270" algn="l"/>
              </a:tabLst>
            </a:pPr>
            <a:r>
              <a:rPr sz="2400" spc="5" dirty="0">
                <a:solidFill>
                  <a:srgbClr val="1717FF"/>
                </a:solidFill>
                <a:latin typeface="Noto Sans Mono CJK JP Regular"/>
                <a:cs typeface="Noto Sans Mono CJK JP Regular"/>
              </a:rPr>
              <a:t>。。。。。。</a:t>
            </a:r>
            <a:endParaRPr sz="2400" dirty="0">
              <a:latin typeface="Noto Sans Mono CJK JP Regular"/>
              <a:cs typeface="Noto Sans Mono CJK JP Regular"/>
            </a:endParaRPr>
          </a:p>
        </p:txBody>
      </p:sp>
      <p:pic>
        <p:nvPicPr>
          <p:cNvPr id="522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155"/>
            <a:ext cx="9108504"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94627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359484" y="1340768"/>
            <a:ext cx="9615985"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抗核抗体的检测方法</a:t>
            </a:r>
            <a:r>
              <a:rPr lang="en-US" altLang="zh-CN" sz="2400" b="1" dirty="0">
                <a:solidFill>
                  <a:prstClr val="black"/>
                </a:solidFill>
                <a:latin typeface="微软雅黑" panose="020B0503020204020204" pitchFamily="34" charset="-122"/>
                <a:ea typeface="微软雅黑" panose="020B0503020204020204" pitchFamily="34" charset="-122"/>
              </a:rPr>
              <a:t>-</a:t>
            </a:r>
            <a:r>
              <a:rPr lang="zh-CN" altLang="en-US" sz="2400" b="1" dirty="0">
                <a:solidFill>
                  <a:srgbClr val="00B0F0"/>
                </a:solidFill>
                <a:latin typeface="微软雅黑" panose="020B0503020204020204" pitchFamily="34" charset="-122"/>
                <a:ea typeface="微软雅黑" panose="020B0503020204020204" pitchFamily="34" charset="-122"/>
              </a:rPr>
              <a:t>抗</a:t>
            </a:r>
            <a:r>
              <a:rPr lang="en-US" altLang="zh-CN" sz="2400" b="1" dirty="0" err="1">
                <a:solidFill>
                  <a:srgbClr val="00B0F0"/>
                </a:solidFill>
                <a:latin typeface="微软雅黑" panose="020B0503020204020204" pitchFamily="34" charset="-122"/>
                <a:ea typeface="微软雅黑" panose="020B0503020204020204" pitchFamily="34" charset="-122"/>
              </a:rPr>
              <a:t>dsDNA</a:t>
            </a:r>
            <a:r>
              <a:rPr lang="zh-CN" altLang="en-US" sz="2400" b="1" dirty="0">
                <a:solidFill>
                  <a:srgbClr val="00B0F0"/>
                </a:solidFill>
                <a:latin typeface="微软雅黑" panose="020B0503020204020204" pitchFamily="34" charset="-122"/>
                <a:ea typeface="微软雅黑" panose="020B0503020204020204" pitchFamily="34" charset="-122"/>
              </a:rPr>
              <a:t>抗体</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8" name="object 17"/>
          <p:cNvSpPr txBox="1"/>
          <p:nvPr/>
        </p:nvSpPr>
        <p:spPr>
          <a:xfrm>
            <a:off x="1259632" y="1988840"/>
            <a:ext cx="6696744" cy="3115595"/>
          </a:xfrm>
          <a:prstGeom prst="rect">
            <a:avLst/>
          </a:prstGeom>
        </p:spPr>
        <p:txBody>
          <a:bodyPr vert="horz" wrap="square" lIns="0" tIns="113664" rIns="0" bIns="0" rtlCol="0">
            <a:spAutoFit/>
          </a:bodyPr>
          <a:lstStyle/>
          <a:p>
            <a:pPr marL="12700">
              <a:lnSpc>
                <a:spcPct val="100000"/>
              </a:lnSpc>
              <a:spcBef>
                <a:spcPts val="895"/>
              </a:spcBef>
            </a:pPr>
            <a:r>
              <a:rPr sz="2000" dirty="0">
                <a:solidFill>
                  <a:srgbClr val="C00000"/>
                </a:solidFill>
                <a:latin typeface="微软雅黑" pitchFamily="34" charset="-122"/>
                <a:ea typeface="微软雅黑" pitchFamily="34" charset="-122"/>
                <a:cs typeface="Noto Sans CJK JP Regular"/>
              </a:rPr>
              <a:t>检测方法：</a:t>
            </a:r>
            <a:endParaRPr sz="2000" dirty="0">
              <a:latin typeface="微软雅黑" pitchFamily="34" charset="-122"/>
              <a:ea typeface="微软雅黑" pitchFamily="34" charset="-122"/>
              <a:cs typeface="Noto Sans CJK JP Regular"/>
            </a:endParaRPr>
          </a:p>
          <a:p>
            <a:pPr marL="285750" indent="-285750">
              <a:lnSpc>
                <a:spcPct val="150000"/>
              </a:lnSpc>
              <a:spcBef>
                <a:spcPts val="600"/>
              </a:spcBef>
              <a:buSzPct val="75000"/>
              <a:buFont typeface="Wingdings" panose="05000000000000000000" charset="0"/>
              <a:buChar char="u"/>
              <a:tabLst>
                <a:tab pos="354965" algn="l"/>
                <a:tab pos="355600" algn="l"/>
              </a:tabLst>
            </a:pPr>
            <a:r>
              <a:rPr sz="2000" spc="5" dirty="0">
                <a:latin typeface="微软雅黑" pitchFamily="34" charset="-122"/>
                <a:ea typeface="微软雅黑" pitchFamily="34" charset="-122"/>
              </a:rPr>
              <a:t>IIF——</a:t>
            </a:r>
            <a:r>
              <a:rPr sz="2000" spc="5" dirty="0" err="1">
                <a:latin typeface="微软雅黑" pitchFamily="34" charset="-122"/>
                <a:ea typeface="微软雅黑" pitchFamily="34" charset="-122"/>
              </a:rPr>
              <a:t>特异性最好，敏感性差</a:t>
            </a:r>
            <a:endParaRPr lang="en-US" sz="2000" spc="5" dirty="0">
              <a:latin typeface="微软雅黑" pitchFamily="34" charset="-122"/>
              <a:ea typeface="微软雅黑" pitchFamily="34" charset="-122"/>
            </a:endParaRPr>
          </a:p>
          <a:p>
            <a:pPr marL="285750" indent="-285750">
              <a:lnSpc>
                <a:spcPct val="150000"/>
              </a:lnSpc>
              <a:spcBef>
                <a:spcPts val="600"/>
              </a:spcBef>
              <a:buSzPct val="75000"/>
              <a:buFont typeface="Wingdings" panose="05000000000000000000" charset="0"/>
              <a:buChar char="u"/>
              <a:tabLst>
                <a:tab pos="354965" algn="l"/>
                <a:tab pos="355600" algn="l"/>
              </a:tabLst>
            </a:pPr>
            <a:r>
              <a:rPr lang="en-US" sz="2000" b="1" spc="5" dirty="0">
                <a:solidFill>
                  <a:srgbClr val="C00000"/>
                </a:solidFill>
                <a:latin typeface="微软雅黑" pitchFamily="34" charset="-122"/>
                <a:ea typeface="微软雅黑" pitchFamily="34" charset="-122"/>
              </a:rPr>
              <a:t>CLIA——</a:t>
            </a:r>
            <a:r>
              <a:rPr lang="zh-CN" altLang="en-US" sz="2000" b="1" spc="5" dirty="0">
                <a:solidFill>
                  <a:srgbClr val="C00000"/>
                </a:solidFill>
                <a:latin typeface="微软雅黑" pitchFamily="34" charset="-122"/>
                <a:ea typeface="微软雅黑" pitchFamily="34" charset="-122"/>
              </a:rPr>
              <a:t>高敏感性、高特异性、快速定量及全自动化</a:t>
            </a:r>
            <a:endParaRPr sz="2000" b="1" spc="5" dirty="0">
              <a:solidFill>
                <a:srgbClr val="C00000"/>
              </a:solidFill>
              <a:latin typeface="微软雅黑" pitchFamily="34" charset="-122"/>
              <a:ea typeface="微软雅黑" pitchFamily="34" charset="-122"/>
            </a:endParaRPr>
          </a:p>
          <a:p>
            <a:pPr marL="285750" indent="-285750">
              <a:lnSpc>
                <a:spcPct val="150000"/>
              </a:lnSpc>
              <a:spcBef>
                <a:spcPts val="575"/>
              </a:spcBef>
              <a:buSzPct val="75000"/>
              <a:buFont typeface="Wingdings" panose="05000000000000000000" charset="0"/>
              <a:buChar char="u"/>
              <a:tabLst>
                <a:tab pos="354965" algn="l"/>
                <a:tab pos="355600" algn="l"/>
              </a:tabLst>
            </a:pPr>
            <a:r>
              <a:rPr sz="2000" spc="5" dirty="0">
                <a:latin typeface="微软雅黑" pitchFamily="34" charset="-122"/>
                <a:ea typeface="微软雅黑" pitchFamily="34" charset="-122"/>
              </a:rPr>
              <a:t>放免法——敏感性最好，特异性好</a:t>
            </a:r>
          </a:p>
          <a:p>
            <a:pPr marL="285750" indent="-285750">
              <a:lnSpc>
                <a:spcPct val="150000"/>
              </a:lnSpc>
              <a:spcBef>
                <a:spcPts val="575"/>
              </a:spcBef>
              <a:buSzPct val="75000"/>
              <a:buFont typeface="Wingdings" panose="05000000000000000000" charset="0"/>
              <a:buChar char="u"/>
              <a:tabLst>
                <a:tab pos="354965" algn="l"/>
                <a:tab pos="355600" algn="l"/>
              </a:tabLst>
            </a:pPr>
            <a:r>
              <a:rPr sz="2000" spc="5" dirty="0">
                <a:latin typeface="微软雅黑" pitchFamily="34" charset="-122"/>
                <a:ea typeface="微软雅黑" pitchFamily="34" charset="-122"/>
              </a:rPr>
              <a:t>ELISA ——敏感性最好，特异性差</a:t>
            </a:r>
          </a:p>
          <a:p>
            <a:pPr marL="285750" indent="-285750">
              <a:lnSpc>
                <a:spcPct val="150000"/>
              </a:lnSpc>
              <a:spcBef>
                <a:spcPts val="580"/>
              </a:spcBef>
              <a:buSzPct val="75000"/>
              <a:buFont typeface="Wingdings" panose="05000000000000000000" charset="0"/>
              <a:buChar char="u"/>
              <a:tabLst>
                <a:tab pos="354965" algn="l"/>
                <a:tab pos="355600" algn="l"/>
              </a:tabLst>
            </a:pPr>
            <a:r>
              <a:rPr sz="2000" spc="5" dirty="0">
                <a:latin typeface="微软雅黑" pitchFamily="34" charset="-122"/>
                <a:ea typeface="微软雅黑" pitchFamily="34" charset="-122"/>
              </a:rPr>
              <a:t>免疫印迹——检测不准确</a:t>
            </a:r>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92025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9740" y="1796752"/>
            <a:ext cx="7468870" cy="4800600"/>
            <a:chOff x="724" y="2400"/>
            <a:chExt cx="11762" cy="7560"/>
          </a:xfrm>
        </p:grpSpPr>
        <p:sp>
          <p:nvSpPr>
            <p:cNvPr id="3" name="object 11"/>
            <p:cNvSpPr/>
            <p:nvPr/>
          </p:nvSpPr>
          <p:spPr>
            <a:xfrm>
              <a:off x="1800" y="2400"/>
              <a:ext cx="3000" cy="3202"/>
            </a:xfrm>
            <a:prstGeom prst="rect">
              <a:avLst/>
            </a:prstGeom>
            <a:blipFill>
              <a:blip r:embed="rId2" cstate="print"/>
              <a:stretch>
                <a:fillRect/>
              </a:stretch>
            </a:blipFill>
          </p:spPr>
          <p:txBody>
            <a:bodyPr wrap="square" lIns="0" tIns="0" rIns="0" bIns="0" rtlCol="0"/>
            <a:lstStyle/>
            <a:p>
              <a:endParaRPr/>
            </a:p>
          </p:txBody>
        </p:sp>
        <p:sp>
          <p:nvSpPr>
            <p:cNvPr id="4" name="object 12"/>
            <p:cNvSpPr/>
            <p:nvPr/>
          </p:nvSpPr>
          <p:spPr>
            <a:xfrm>
              <a:off x="6000" y="2640"/>
              <a:ext cx="3840" cy="2750"/>
            </a:xfrm>
            <a:prstGeom prst="rect">
              <a:avLst/>
            </a:prstGeom>
            <a:blipFill>
              <a:blip r:embed="rId3" cstate="print"/>
              <a:stretch>
                <a:fillRect/>
              </a:stretch>
            </a:blipFill>
          </p:spPr>
          <p:txBody>
            <a:bodyPr wrap="square" lIns="0" tIns="0" rIns="0" bIns="0" rtlCol="0"/>
            <a:lstStyle/>
            <a:p>
              <a:endParaRPr/>
            </a:p>
          </p:txBody>
        </p:sp>
        <p:sp>
          <p:nvSpPr>
            <p:cNvPr id="5" name="object 13"/>
            <p:cNvSpPr/>
            <p:nvPr/>
          </p:nvSpPr>
          <p:spPr>
            <a:xfrm>
              <a:off x="5880" y="6600"/>
              <a:ext cx="3862" cy="3360"/>
            </a:xfrm>
            <a:prstGeom prst="rect">
              <a:avLst/>
            </a:prstGeom>
            <a:blipFill>
              <a:blip r:embed="rId4" cstate="print"/>
              <a:stretch>
                <a:fillRect/>
              </a:stretch>
            </a:blipFill>
          </p:spPr>
          <p:txBody>
            <a:bodyPr wrap="square" lIns="0" tIns="0" rIns="0" bIns="0" rtlCol="0"/>
            <a:lstStyle/>
            <a:p>
              <a:endParaRPr/>
            </a:p>
          </p:txBody>
        </p:sp>
        <p:sp>
          <p:nvSpPr>
            <p:cNvPr id="6" name="object 15"/>
            <p:cNvSpPr/>
            <p:nvPr/>
          </p:nvSpPr>
          <p:spPr>
            <a:xfrm>
              <a:off x="4801" y="3361"/>
              <a:ext cx="1200" cy="1080"/>
            </a:xfrm>
            <a:custGeom>
              <a:avLst/>
              <a:gdLst/>
              <a:ahLst/>
              <a:cxnLst/>
              <a:rect l="l" t="t" r="r" b="b"/>
              <a:pathLst>
                <a:path w="762000" h="685800">
                  <a:moveTo>
                    <a:pt x="419100" y="0"/>
                  </a:moveTo>
                  <a:lnTo>
                    <a:pt x="419100" y="171450"/>
                  </a:lnTo>
                  <a:lnTo>
                    <a:pt x="0" y="171450"/>
                  </a:lnTo>
                  <a:lnTo>
                    <a:pt x="0" y="514350"/>
                  </a:lnTo>
                  <a:lnTo>
                    <a:pt x="419100" y="514350"/>
                  </a:lnTo>
                  <a:lnTo>
                    <a:pt x="419100" y="685800"/>
                  </a:lnTo>
                  <a:lnTo>
                    <a:pt x="762000" y="342900"/>
                  </a:lnTo>
                  <a:lnTo>
                    <a:pt x="419100" y="0"/>
                  </a:lnTo>
                  <a:close/>
                </a:path>
              </a:pathLst>
            </a:custGeom>
            <a:solidFill>
              <a:srgbClr val="9999FF"/>
            </a:solidFill>
          </p:spPr>
          <p:txBody>
            <a:bodyPr wrap="square" lIns="0" tIns="0" rIns="0" bIns="0" rtlCol="0"/>
            <a:lstStyle/>
            <a:p>
              <a:endParaRPr/>
            </a:p>
          </p:txBody>
        </p:sp>
        <p:sp>
          <p:nvSpPr>
            <p:cNvPr id="7" name="object 16"/>
            <p:cNvSpPr/>
            <p:nvPr/>
          </p:nvSpPr>
          <p:spPr>
            <a:xfrm>
              <a:off x="4801" y="3361"/>
              <a:ext cx="1200" cy="1080"/>
            </a:xfrm>
            <a:custGeom>
              <a:avLst/>
              <a:gdLst/>
              <a:ahLst/>
              <a:cxnLst/>
              <a:rect l="l" t="t" r="r" b="b"/>
              <a:pathLst>
                <a:path w="762000" h="685800">
                  <a:moveTo>
                    <a:pt x="0" y="171450"/>
                  </a:moveTo>
                  <a:lnTo>
                    <a:pt x="419100" y="171450"/>
                  </a:lnTo>
                  <a:lnTo>
                    <a:pt x="419100" y="0"/>
                  </a:lnTo>
                  <a:lnTo>
                    <a:pt x="762000" y="342900"/>
                  </a:lnTo>
                  <a:lnTo>
                    <a:pt x="419100" y="685800"/>
                  </a:lnTo>
                  <a:lnTo>
                    <a:pt x="419100" y="514350"/>
                  </a:lnTo>
                  <a:lnTo>
                    <a:pt x="0" y="514350"/>
                  </a:lnTo>
                  <a:lnTo>
                    <a:pt x="0" y="171450"/>
                  </a:lnTo>
                  <a:close/>
                </a:path>
              </a:pathLst>
            </a:custGeom>
            <a:ln w="25908">
              <a:solidFill>
                <a:srgbClr val="6E6EBB"/>
              </a:solidFill>
            </a:ln>
          </p:spPr>
          <p:txBody>
            <a:bodyPr wrap="square" lIns="0" tIns="0" rIns="0" bIns="0" rtlCol="0"/>
            <a:lstStyle/>
            <a:p>
              <a:endParaRPr/>
            </a:p>
          </p:txBody>
        </p:sp>
        <p:sp>
          <p:nvSpPr>
            <p:cNvPr id="8" name="object 17"/>
            <p:cNvSpPr txBox="1"/>
            <p:nvPr/>
          </p:nvSpPr>
          <p:spPr>
            <a:xfrm>
              <a:off x="724" y="3519"/>
              <a:ext cx="695" cy="712"/>
            </a:xfrm>
            <a:prstGeom prst="rect">
              <a:avLst/>
            </a:prstGeom>
          </p:spPr>
          <p:txBody>
            <a:bodyPr vert="horz" wrap="square" lIns="0" tIns="12065" rIns="0" bIns="0" rtlCol="0">
              <a:spAutoFit/>
            </a:bodyPr>
            <a:lstStyle/>
            <a:p>
              <a:pPr marL="12700">
                <a:lnSpc>
                  <a:spcPct val="100000"/>
                </a:lnSpc>
                <a:spcBef>
                  <a:spcPts val="95"/>
                </a:spcBef>
              </a:pPr>
              <a:r>
                <a:rPr sz="2800" b="1" spc="-5" dirty="0">
                  <a:solidFill>
                    <a:srgbClr val="00007C"/>
                  </a:solidFill>
                  <a:latin typeface="Arial" panose="020B0604020202020204"/>
                  <a:cs typeface="Arial" panose="020B0604020202020204"/>
                </a:rPr>
                <a:t>IIF</a:t>
              </a:r>
              <a:endParaRPr sz="2800">
                <a:latin typeface="Arial" panose="020B0604020202020204"/>
                <a:cs typeface="Arial" panose="020B0604020202020204"/>
              </a:endParaRPr>
            </a:p>
          </p:txBody>
        </p:sp>
        <p:sp>
          <p:nvSpPr>
            <p:cNvPr id="9" name="object 18"/>
            <p:cNvSpPr txBox="1"/>
            <p:nvPr/>
          </p:nvSpPr>
          <p:spPr>
            <a:xfrm>
              <a:off x="2524" y="7959"/>
              <a:ext cx="1686" cy="712"/>
            </a:xfrm>
            <a:prstGeom prst="rect">
              <a:avLst/>
            </a:prstGeom>
          </p:spPr>
          <p:txBody>
            <a:bodyPr vert="horz" wrap="square" lIns="0" tIns="12065" rIns="0" bIns="0" rtlCol="0">
              <a:spAutoFit/>
            </a:bodyPr>
            <a:lstStyle/>
            <a:p>
              <a:pPr marL="12700">
                <a:lnSpc>
                  <a:spcPct val="100000"/>
                </a:lnSpc>
                <a:spcBef>
                  <a:spcPts val="95"/>
                </a:spcBef>
              </a:pPr>
              <a:r>
                <a:rPr sz="2800" b="1" spc="-5" dirty="0">
                  <a:solidFill>
                    <a:srgbClr val="00007C"/>
                  </a:solidFill>
                  <a:latin typeface="Arial" panose="020B0604020202020204"/>
                  <a:cs typeface="Arial" panose="020B0604020202020204"/>
                </a:rPr>
                <a:t>E</a:t>
              </a:r>
              <a:r>
                <a:rPr sz="2800" b="1" spc="-20" dirty="0">
                  <a:solidFill>
                    <a:srgbClr val="00007C"/>
                  </a:solidFill>
                  <a:latin typeface="Arial" panose="020B0604020202020204"/>
                  <a:cs typeface="Arial" panose="020B0604020202020204"/>
                </a:rPr>
                <a:t>L</a:t>
              </a:r>
              <a:r>
                <a:rPr sz="2800" b="1" spc="-5" dirty="0">
                  <a:solidFill>
                    <a:srgbClr val="00007C"/>
                  </a:solidFill>
                  <a:latin typeface="Arial" panose="020B0604020202020204"/>
                  <a:cs typeface="Arial" panose="020B0604020202020204"/>
                </a:rPr>
                <a:t>ISA</a:t>
              </a:r>
              <a:endParaRPr sz="2800">
                <a:latin typeface="Arial" panose="020B0604020202020204"/>
                <a:cs typeface="Arial" panose="020B0604020202020204"/>
              </a:endParaRPr>
            </a:p>
          </p:txBody>
        </p:sp>
        <p:sp>
          <p:nvSpPr>
            <p:cNvPr id="10" name="object 19"/>
            <p:cNvSpPr/>
            <p:nvPr/>
          </p:nvSpPr>
          <p:spPr>
            <a:xfrm>
              <a:off x="9841" y="3721"/>
              <a:ext cx="1800" cy="5280"/>
            </a:xfrm>
            <a:custGeom>
              <a:avLst/>
              <a:gdLst/>
              <a:ahLst/>
              <a:cxnLst/>
              <a:rect l="l" t="t" r="r" b="b"/>
              <a:pathLst>
                <a:path w="1143000" h="3352800">
                  <a:moveTo>
                    <a:pt x="571499" y="0"/>
                  </a:moveTo>
                  <a:lnTo>
                    <a:pt x="0" y="0"/>
                  </a:lnTo>
                  <a:lnTo>
                    <a:pt x="571499" y="1676400"/>
                  </a:lnTo>
                  <a:lnTo>
                    <a:pt x="0" y="3352800"/>
                  </a:lnTo>
                  <a:lnTo>
                    <a:pt x="571499" y="3352800"/>
                  </a:lnTo>
                  <a:lnTo>
                    <a:pt x="1142999" y="1676400"/>
                  </a:lnTo>
                  <a:lnTo>
                    <a:pt x="571499" y="0"/>
                  </a:lnTo>
                  <a:close/>
                </a:path>
              </a:pathLst>
            </a:custGeom>
            <a:solidFill>
              <a:srgbClr val="9999FF"/>
            </a:solidFill>
          </p:spPr>
          <p:txBody>
            <a:bodyPr wrap="square" lIns="0" tIns="0" rIns="0" bIns="0" rtlCol="0"/>
            <a:lstStyle/>
            <a:p>
              <a:endParaRPr/>
            </a:p>
          </p:txBody>
        </p:sp>
        <p:sp>
          <p:nvSpPr>
            <p:cNvPr id="11" name="object 20"/>
            <p:cNvSpPr/>
            <p:nvPr/>
          </p:nvSpPr>
          <p:spPr>
            <a:xfrm>
              <a:off x="9841" y="3721"/>
              <a:ext cx="1800" cy="5280"/>
            </a:xfrm>
            <a:custGeom>
              <a:avLst/>
              <a:gdLst/>
              <a:ahLst/>
              <a:cxnLst/>
              <a:rect l="l" t="t" r="r" b="b"/>
              <a:pathLst>
                <a:path w="1143000" h="3352800">
                  <a:moveTo>
                    <a:pt x="0" y="0"/>
                  </a:moveTo>
                  <a:lnTo>
                    <a:pt x="571499" y="0"/>
                  </a:lnTo>
                  <a:lnTo>
                    <a:pt x="1142999" y="1676400"/>
                  </a:lnTo>
                  <a:lnTo>
                    <a:pt x="571499" y="3352800"/>
                  </a:lnTo>
                  <a:lnTo>
                    <a:pt x="0" y="3352800"/>
                  </a:lnTo>
                  <a:lnTo>
                    <a:pt x="571499" y="1676400"/>
                  </a:lnTo>
                  <a:lnTo>
                    <a:pt x="0" y="0"/>
                  </a:lnTo>
                  <a:close/>
                </a:path>
              </a:pathLst>
            </a:custGeom>
            <a:ln w="25908">
              <a:solidFill>
                <a:srgbClr val="6E6EBB"/>
              </a:solidFill>
            </a:ln>
          </p:spPr>
          <p:txBody>
            <a:bodyPr wrap="square" lIns="0" tIns="0" rIns="0" bIns="0" rtlCol="0"/>
            <a:lstStyle/>
            <a:p>
              <a:endParaRPr/>
            </a:p>
          </p:txBody>
        </p:sp>
        <p:sp>
          <p:nvSpPr>
            <p:cNvPr id="12" name="object 21"/>
            <p:cNvSpPr txBox="1"/>
            <p:nvPr/>
          </p:nvSpPr>
          <p:spPr>
            <a:xfrm>
              <a:off x="11886" y="4152"/>
              <a:ext cx="600" cy="4745"/>
            </a:xfrm>
            <a:prstGeom prst="rect">
              <a:avLst/>
            </a:prstGeom>
          </p:spPr>
          <p:txBody>
            <a:bodyPr vert="horz" wrap="square" lIns="0" tIns="12065" rIns="0" bIns="0" rtlCol="0">
              <a:spAutoFit/>
            </a:bodyPr>
            <a:lstStyle/>
            <a:p>
              <a:pPr marL="12700" marR="5080" algn="just">
                <a:lnSpc>
                  <a:spcPct val="100000"/>
                </a:lnSpc>
                <a:spcBef>
                  <a:spcPts val="95"/>
                </a:spcBef>
              </a:pPr>
              <a:r>
                <a:rPr sz="2800" spc="-5" dirty="0">
                  <a:solidFill>
                    <a:srgbClr val="00007C"/>
                  </a:solidFill>
                  <a:latin typeface="微软雅黑" pitchFamily="34" charset="-122"/>
                  <a:ea typeface="微软雅黑" pitchFamily="34" charset="-122"/>
                  <a:cs typeface="Noto Sans Mono CJK JP Regular"/>
                </a:rPr>
                <a:t>结 果 有 时 不 一 致</a:t>
              </a:r>
              <a:endParaRPr sz="2800" dirty="0">
                <a:latin typeface="微软雅黑" pitchFamily="34" charset="-122"/>
                <a:ea typeface="微软雅黑" pitchFamily="34" charset="-122"/>
                <a:cs typeface="Noto Sans Mono CJK JP Regular"/>
              </a:endParaRPr>
            </a:p>
          </p:txBody>
        </p:sp>
      </p:grpSp>
      <p:sp>
        <p:nvSpPr>
          <p:cNvPr id="14" name="TextBox 13"/>
          <p:cNvSpPr txBox="1"/>
          <p:nvPr/>
        </p:nvSpPr>
        <p:spPr>
          <a:xfrm>
            <a:off x="437208" y="1168139"/>
            <a:ext cx="9615985"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抗核抗体的检测方法</a:t>
            </a:r>
            <a:r>
              <a:rPr lang="en-US" altLang="zh-CN" sz="2400" b="1" dirty="0">
                <a:solidFill>
                  <a:prstClr val="black"/>
                </a:solidFill>
                <a:latin typeface="微软雅黑" panose="020B0503020204020204" pitchFamily="34" charset="-122"/>
                <a:ea typeface="微软雅黑" panose="020B0503020204020204" pitchFamily="34" charset="-122"/>
              </a:rPr>
              <a:t>-</a:t>
            </a:r>
            <a:r>
              <a:rPr lang="zh-CN" altLang="en-US" sz="2400" b="1" dirty="0">
                <a:solidFill>
                  <a:srgbClr val="00B0F0"/>
                </a:solidFill>
                <a:latin typeface="微软雅黑" panose="020B0503020204020204" pitchFamily="34" charset="-122"/>
                <a:ea typeface="微软雅黑" panose="020B0503020204020204" pitchFamily="34" charset="-122"/>
              </a:rPr>
              <a:t>临床最常用方法：</a:t>
            </a:r>
            <a:r>
              <a:rPr lang="en-US" altLang="zh-CN" sz="2400" b="1" dirty="0">
                <a:solidFill>
                  <a:srgbClr val="00B0F0"/>
                </a:solidFill>
                <a:latin typeface="微软雅黑" panose="020B0503020204020204" pitchFamily="34" charset="-122"/>
                <a:ea typeface="微软雅黑" panose="020B0503020204020204" pitchFamily="34" charset="-122"/>
              </a:rPr>
              <a:t>IIF</a:t>
            </a:r>
            <a:r>
              <a:rPr lang="zh-CN" altLang="en-US" sz="2400" b="1" dirty="0">
                <a:solidFill>
                  <a:srgbClr val="00B0F0"/>
                </a:solidFill>
                <a:latin typeface="微软雅黑" panose="020B0503020204020204" pitchFamily="34" charset="-122"/>
                <a:ea typeface="微软雅黑" panose="020B0503020204020204" pitchFamily="34" charset="-122"/>
              </a:rPr>
              <a:t>和</a:t>
            </a:r>
            <a:r>
              <a:rPr lang="en-US" altLang="zh-CN" sz="2400" b="1" dirty="0">
                <a:solidFill>
                  <a:srgbClr val="00B0F0"/>
                </a:solidFill>
                <a:latin typeface="微软雅黑" panose="020B0503020204020204" pitchFamily="34" charset="-122"/>
                <a:ea typeface="微软雅黑" panose="020B0503020204020204" pitchFamily="34" charset="-122"/>
              </a:rPr>
              <a:t>ELISA</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pic>
        <p:nvPicPr>
          <p:cNvPr id="2560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84" y="-1676"/>
            <a:ext cx="9154583"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44083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7200" y="1541224"/>
            <a:ext cx="8534400" cy="5344160"/>
            <a:chOff x="720" y="1680"/>
            <a:chExt cx="13440" cy="8416"/>
          </a:xfrm>
        </p:grpSpPr>
        <p:sp>
          <p:nvSpPr>
            <p:cNvPr id="3" name="object 12"/>
            <p:cNvSpPr/>
            <p:nvPr/>
          </p:nvSpPr>
          <p:spPr>
            <a:xfrm>
              <a:off x="720" y="1680"/>
              <a:ext cx="13440" cy="7680"/>
            </a:xfrm>
            <a:custGeom>
              <a:avLst/>
              <a:gdLst/>
              <a:ahLst/>
              <a:cxnLst/>
              <a:rect l="l" t="t" r="r" b="b"/>
              <a:pathLst>
                <a:path w="8534400" h="4876800">
                  <a:moveTo>
                    <a:pt x="0" y="4876800"/>
                  </a:moveTo>
                  <a:lnTo>
                    <a:pt x="8534400" y="4876800"/>
                  </a:lnTo>
                  <a:lnTo>
                    <a:pt x="8534400" y="0"/>
                  </a:lnTo>
                  <a:lnTo>
                    <a:pt x="0" y="0"/>
                  </a:lnTo>
                  <a:lnTo>
                    <a:pt x="0" y="4876800"/>
                  </a:lnTo>
                  <a:close/>
                </a:path>
              </a:pathLst>
            </a:custGeom>
            <a:solidFill>
              <a:schemeClr val="accent6">
                <a:lumMod val="20000"/>
                <a:lumOff val="80000"/>
              </a:schemeClr>
            </a:solidFill>
          </p:spPr>
          <p:txBody>
            <a:bodyPr wrap="square" lIns="0" tIns="0" rIns="0" bIns="0" rtlCol="0"/>
            <a:lstStyle/>
            <a:p>
              <a:endParaRPr/>
            </a:p>
          </p:txBody>
        </p:sp>
        <p:sp>
          <p:nvSpPr>
            <p:cNvPr id="4" name="object 13"/>
            <p:cNvSpPr txBox="1"/>
            <p:nvPr/>
          </p:nvSpPr>
          <p:spPr>
            <a:xfrm>
              <a:off x="844" y="1872"/>
              <a:ext cx="11354" cy="6302"/>
            </a:xfrm>
            <a:prstGeom prst="rect">
              <a:avLst/>
            </a:prstGeom>
          </p:spPr>
          <p:txBody>
            <a:bodyPr vert="horz" wrap="square" lIns="0" tIns="13335" rIns="0" bIns="0" rtlCol="0">
              <a:spAutoFit/>
            </a:bodyPr>
            <a:lstStyle/>
            <a:p>
              <a:pPr marL="285750" indent="-285750">
                <a:spcBef>
                  <a:spcPts val="105"/>
                </a:spcBef>
                <a:buClr>
                  <a:srgbClr val="00007C"/>
                </a:buClr>
                <a:buSzPct val="75000"/>
                <a:buFont typeface="Wingdings" panose="05000000000000000000" charset="0"/>
                <a:buChar char="u"/>
                <a:tabLst>
                  <a:tab pos="355600" algn="l"/>
                  <a:tab pos="356235" algn="l"/>
                </a:tabLst>
              </a:pPr>
              <a:r>
                <a:rPr sz="2000" spc="5" dirty="0">
                  <a:latin typeface="微软雅黑" pitchFamily="34" charset="-122"/>
                  <a:ea typeface="微软雅黑" pitchFamily="34" charset="-122"/>
                </a:rPr>
                <a:t>抗原表位差异：核糖磷酸骨架、碱基对、空间构象</a:t>
              </a:r>
            </a:p>
            <a:p>
              <a:pPr marL="285750" indent="-285750">
                <a:spcBef>
                  <a:spcPts val="1680"/>
                </a:spcBef>
                <a:buClr>
                  <a:srgbClr val="00007C"/>
                </a:buClr>
                <a:buSzPct val="75000"/>
                <a:buFont typeface="Wingdings" panose="05000000000000000000" charset="0"/>
                <a:buChar char="u"/>
                <a:tabLst>
                  <a:tab pos="355600" algn="l"/>
                  <a:tab pos="356235" algn="l"/>
                </a:tabLst>
              </a:pPr>
              <a:r>
                <a:rPr sz="2000" spc="5" dirty="0">
                  <a:latin typeface="微软雅黑" pitchFamily="34" charset="-122"/>
                  <a:ea typeface="微软雅黑" pitchFamily="34" charset="-122"/>
                </a:rPr>
                <a:t>dsDNA来源、提纯方法不同（牛胸腺、鲑鱼、绿蝇短膜虫）</a:t>
              </a:r>
            </a:p>
            <a:p>
              <a:pPr marL="285750" indent="-285750">
                <a:spcBef>
                  <a:spcPts val="1680"/>
                </a:spcBef>
                <a:buClr>
                  <a:srgbClr val="00007C"/>
                </a:buClr>
                <a:buSzPct val="75000"/>
                <a:buFont typeface="Wingdings" panose="05000000000000000000" charset="0"/>
                <a:buChar char="u"/>
                <a:tabLst>
                  <a:tab pos="355600" algn="l"/>
                  <a:tab pos="356235" algn="l"/>
                </a:tabLst>
              </a:pPr>
              <a:r>
                <a:rPr sz="2000" spc="5" dirty="0">
                  <a:latin typeface="微软雅黑" pitchFamily="34" charset="-122"/>
                  <a:ea typeface="微软雅黑" pitchFamily="34" charset="-122"/>
                </a:rPr>
                <a:t>致病性自身抗体在血循环中与抗原形成复合物</a:t>
              </a:r>
            </a:p>
            <a:p>
              <a:pPr marL="285750" indent="-285750">
                <a:spcBef>
                  <a:spcPts val="1680"/>
                </a:spcBef>
                <a:buClr>
                  <a:srgbClr val="00007C"/>
                </a:buClr>
                <a:buSzPct val="75000"/>
                <a:buFont typeface="Wingdings" panose="05000000000000000000" charset="0"/>
                <a:buChar char="u"/>
                <a:tabLst>
                  <a:tab pos="355600" algn="l"/>
                  <a:tab pos="356235" algn="l"/>
                </a:tabLst>
              </a:pPr>
              <a:r>
                <a:rPr sz="2000" spc="5" dirty="0" err="1">
                  <a:latin typeface="微软雅黑" pitchFamily="34" charset="-122"/>
                  <a:ea typeface="微软雅黑" pitchFamily="34" charset="-122"/>
                </a:rPr>
                <a:t>ss</a:t>
              </a:r>
              <a:r>
                <a:rPr lang="en-US" sz="2000" spc="5" dirty="0" err="1">
                  <a:latin typeface="微软雅黑" pitchFamily="34" charset="-122"/>
                  <a:ea typeface="微软雅黑" pitchFamily="34" charset="-122"/>
                </a:rPr>
                <a:t>DNA</a:t>
              </a:r>
              <a:r>
                <a:rPr sz="2000" spc="5" dirty="0" err="1">
                  <a:latin typeface="微软雅黑" pitchFamily="34" charset="-122"/>
                  <a:ea typeface="微软雅黑" pitchFamily="34" charset="-122"/>
                </a:rPr>
                <a:t>和dsDNA的同时存在</a:t>
              </a:r>
              <a:endParaRPr sz="2000" spc="5" dirty="0">
                <a:latin typeface="微软雅黑" pitchFamily="34" charset="-122"/>
                <a:ea typeface="微软雅黑" pitchFamily="34" charset="-122"/>
              </a:endParaRPr>
            </a:p>
            <a:p>
              <a:pPr marL="285750" indent="-285750">
                <a:spcBef>
                  <a:spcPts val="1680"/>
                </a:spcBef>
                <a:buClr>
                  <a:srgbClr val="00007C"/>
                </a:buClr>
                <a:buSzPct val="75000"/>
                <a:buFont typeface="Wingdings" panose="05000000000000000000" charset="0"/>
                <a:buChar char="u"/>
                <a:tabLst>
                  <a:tab pos="355600" algn="l"/>
                  <a:tab pos="356235" algn="l"/>
                </a:tabLst>
              </a:pPr>
              <a:r>
                <a:rPr sz="2000" spc="5" dirty="0">
                  <a:latin typeface="微软雅黑" pitchFamily="34" charset="-122"/>
                  <a:ea typeface="微软雅黑" pitchFamily="34" charset="-122"/>
                </a:rPr>
                <a:t>DNA的大小</a:t>
              </a:r>
            </a:p>
            <a:p>
              <a:pPr marL="285750" indent="-285750">
                <a:spcBef>
                  <a:spcPts val="1685"/>
                </a:spcBef>
                <a:buClr>
                  <a:srgbClr val="00007C"/>
                </a:buClr>
                <a:buSzPct val="75000"/>
                <a:buFont typeface="Wingdings" panose="05000000000000000000" charset="0"/>
                <a:buChar char="u"/>
                <a:tabLst>
                  <a:tab pos="355600" algn="l"/>
                  <a:tab pos="356235" algn="l"/>
                </a:tabLst>
              </a:pPr>
              <a:r>
                <a:rPr sz="2000" spc="5" dirty="0">
                  <a:latin typeface="微软雅黑" pitchFamily="34" charset="-122"/>
                  <a:ea typeface="微软雅黑" pitchFamily="34" charset="-122"/>
                </a:rPr>
                <a:t>反应相（液相、固相）</a:t>
              </a:r>
            </a:p>
            <a:p>
              <a:pPr marL="285750" indent="-285750">
                <a:spcBef>
                  <a:spcPts val="1680"/>
                </a:spcBef>
                <a:buClr>
                  <a:srgbClr val="00007C"/>
                </a:buClr>
                <a:buSzPct val="75000"/>
                <a:buFont typeface="Wingdings" panose="05000000000000000000" charset="0"/>
                <a:buChar char="u"/>
                <a:tabLst>
                  <a:tab pos="355600" algn="l"/>
                  <a:tab pos="356235" algn="l"/>
                </a:tabLst>
              </a:pPr>
              <a:r>
                <a:rPr sz="2000" spc="5" dirty="0">
                  <a:latin typeface="微软雅黑" pitchFamily="34" charset="-122"/>
                  <a:ea typeface="微软雅黑" pitchFamily="34" charset="-122"/>
                </a:rPr>
                <a:t>抗体亚分类</a:t>
              </a:r>
            </a:p>
            <a:p>
              <a:pPr marL="285750" indent="-285750">
                <a:spcBef>
                  <a:spcPts val="1680"/>
                </a:spcBef>
                <a:buClr>
                  <a:srgbClr val="00007C"/>
                </a:buClr>
                <a:buSzPct val="75000"/>
                <a:buFont typeface="Wingdings" panose="05000000000000000000" charset="0"/>
                <a:buChar char="u"/>
                <a:tabLst>
                  <a:tab pos="355600" algn="l"/>
                  <a:tab pos="356235" algn="l"/>
                </a:tabLst>
              </a:pPr>
              <a:r>
                <a:rPr sz="2000" spc="5" dirty="0">
                  <a:latin typeface="微软雅黑" pitchFamily="34" charset="-122"/>
                  <a:ea typeface="微软雅黑" pitchFamily="34" charset="-122"/>
                </a:rPr>
                <a:t>抗体亲合（和）力不同</a:t>
              </a:r>
            </a:p>
          </p:txBody>
        </p:sp>
        <p:sp>
          <p:nvSpPr>
            <p:cNvPr id="5" name="object 14"/>
            <p:cNvSpPr/>
            <p:nvPr/>
          </p:nvSpPr>
          <p:spPr>
            <a:xfrm>
              <a:off x="6444" y="4676"/>
              <a:ext cx="7540" cy="5103"/>
            </a:xfrm>
            <a:prstGeom prst="rect">
              <a:avLst/>
            </a:prstGeom>
            <a:blipFill>
              <a:blip r:embed="rId2" cstate="print"/>
              <a:stretch>
                <a:fillRect/>
              </a:stretch>
            </a:blipFill>
          </p:spPr>
          <p:txBody>
            <a:bodyPr wrap="square" lIns="0" tIns="0" rIns="0" bIns="0" rtlCol="0"/>
            <a:lstStyle/>
            <a:p>
              <a:endParaRPr/>
            </a:p>
          </p:txBody>
        </p:sp>
        <p:sp>
          <p:nvSpPr>
            <p:cNvPr id="6" name="object 15"/>
            <p:cNvSpPr txBox="1"/>
            <p:nvPr/>
          </p:nvSpPr>
          <p:spPr>
            <a:xfrm>
              <a:off x="7347" y="8641"/>
              <a:ext cx="766" cy="905"/>
            </a:xfrm>
            <a:prstGeom prst="rect">
              <a:avLst/>
            </a:prstGeom>
          </p:spPr>
          <p:txBody>
            <a:bodyPr vert="horz" wrap="square" lIns="0" tIns="12700" rIns="0" bIns="0" rtlCol="0">
              <a:spAutoFit/>
            </a:bodyPr>
            <a:lstStyle/>
            <a:p>
              <a:pPr marL="12700">
                <a:lnSpc>
                  <a:spcPct val="100000"/>
                </a:lnSpc>
                <a:spcBef>
                  <a:spcPts val="100"/>
                </a:spcBef>
              </a:pPr>
              <a:r>
                <a:rPr sz="1800" spc="10" dirty="0">
                  <a:latin typeface="Noto Sans Mono CJK JP Regular"/>
                  <a:cs typeface="Noto Sans Mono CJK JP Regular"/>
                </a:rPr>
                <a:t>右手</a:t>
              </a:r>
              <a:endParaRPr sz="1800" dirty="0">
                <a:latin typeface="Noto Sans Mono CJK JP Regular"/>
                <a:cs typeface="Noto Sans Mono CJK JP Regular"/>
              </a:endParaRPr>
            </a:p>
            <a:p>
              <a:pPr marL="12700">
                <a:lnSpc>
                  <a:spcPct val="100000"/>
                </a:lnSpc>
              </a:pPr>
              <a:r>
                <a:rPr sz="1800" spc="10" dirty="0">
                  <a:latin typeface="Noto Sans Mono CJK JP Regular"/>
                  <a:cs typeface="Noto Sans Mono CJK JP Regular"/>
                </a:rPr>
                <a:t>螺旋</a:t>
              </a:r>
              <a:endParaRPr sz="1800" dirty="0">
                <a:latin typeface="Noto Sans Mono CJK JP Regular"/>
                <a:cs typeface="Noto Sans Mono CJK JP Regular"/>
              </a:endParaRPr>
            </a:p>
          </p:txBody>
        </p:sp>
        <p:sp>
          <p:nvSpPr>
            <p:cNvPr id="7" name="object 16"/>
            <p:cNvSpPr txBox="1"/>
            <p:nvPr/>
          </p:nvSpPr>
          <p:spPr>
            <a:xfrm>
              <a:off x="11166" y="8641"/>
              <a:ext cx="765" cy="905"/>
            </a:xfrm>
            <a:prstGeom prst="rect">
              <a:avLst/>
            </a:prstGeom>
          </p:spPr>
          <p:txBody>
            <a:bodyPr vert="horz" wrap="square" lIns="0" tIns="12700" rIns="0" bIns="0" rtlCol="0">
              <a:spAutoFit/>
            </a:bodyPr>
            <a:lstStyle/>
            <a:p>
              <a:pPr marL="12700">
                <a:lnSpc>
                  <a:spcPct val="100000"/>
                </a:lnSpc>
                <a:spcBef>
                  <a:spcPts val="100"/>
                </a:spcBef>
              </a:pPr>
              <a:r>
                <a:rPr sz="1800" spc="10" dirty="0">
                  <a:latin typeface="Noto Sans Mono CJK JP Regular"/>
                  <a:cs typeface="Noto Sans Mono CJK JP Regular"/>
                </a:rPr>
                <a:t>左手</a:t>
              </a:r>
              <a:endParaRPr sz="1800" dirty="0">
                <a:latin typeface="Noto Sans Mono CJK JP Regular"/>
                <a:cs typeface="Noto Sans Mono CJK JP Regular"/>
              </a:endParaRPr>
            </a:p>
            <a:p>
              <a:pPr marL="12700">
                <a:lnSpc>
                  <a:spcPct val="100000"/>
                </a:lnSpc>
              </a:pPr>
              <a:r>
                <a:rPr sz="1800" spc="5" dirty="0">
                  <a:latin typeface="Noto Sans Mono CJK JP Regular"/>
                  <a:cs typeface="Noto Sans Mono CJK JP Regular"/>
                </a:rPr>
                <a:t>螺旋</a:t>
              </a:r>
              <a:endParaRPr sz="1800" dirty="0">
                <a:latin typeface="Noto Sans Mono CJK JP Regular"/>
                <a:cs typeface="Noto Sans Mono CJK JP Regular"/>
              </a:endParaRPr>
            </a:p>
          </p:txBody>
        </p:sp>
        <p:sp>
          <p:nvSpPr>
            <p:cNvPr id="8" name="object 17"/>
            <p:cNvSpPr/>
            <p:nvPr/>
          </p:nvSpPr>
          <p:spPr>
            <a:xfrm>
              <a:off x="9974" y="9782"/>
              <a:ext cx="4186" cy="314"/>
            </a:xfrm>
            <a:prstGeom prst="rect">
              <a:avLst/>
            </a:prstGeom>
            <a:blipFill>
              <a:blip r:embed="rId3" cstate="print"/>
              <a:stretch>
                <a:fillRect/>
              </a:stretch>
            </a:blipFill>
          </p:spPr>
          <p:txBody>
            <a:bodyPr wrap="square" lIns="0" tIns="0" rIns="0" bIns="0" rtlCol="0"/>
            <a:lstStyle/>
            <a:p>
              <a:endParaRPr/>
            </a:p>
          </p:txBody>
        </p:sp>
      </p:grpSp>
      <p:sp>
        <p:nvSpPr>
          <p:cNvPr id="10" name="TextBox 9"/>
          <p:cNvSpPr txBox="1"/>
          <p:nvPr/>
        </p:nvSpPr>
        <p:spPr>
          <a:xfrm>
            <a:off x="457200" y="908720"/>
            <a:ext cx="9615985" cy="761747"/>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抗核抗体的检测方法</a:t>
            </a:r>
            <a:r>
              <a:rPr lang="en-US" altLang="zh-CN" sz="2400" b="1" dirty="0">
                <a:solidFill>
                  <a:prstClr val="black"/>
                </a:solidFill>
                <a:latin typeface="微软雅黑" panose="020B0503020204020204" pitchFamily="34" charset="-122"/>
                <a:ea typeface="微软雅黑" panose="020B0503020204020204" pitchFamily="34" charset="-122"/>
              </a:rPr>
              <a:t>-</a:t>
            </a:r>
            <a:r>
              <a:rPr lang="en-US" altLang="zh-CN" sz="2400" b="1" dirty="0">
                <a:solidFill>
                  <a:srgbClr val="00B0F0"/>
                </a:solidFill>
                <a:latin typeface="微软雅黑" panose="020B0503020204020204" pitchFamily="34" charset="-122"/>
                <a:ea typeface="微软雅黑" panose="020B0503020204020204" pitchFamily="34" charset="-122"/>
              </a:rPr>
              <a:t>IIF</a:t>
            </a:r>
            <a:r>
              <a:rPr lang="zh-CN" altLang="en-US" sz="2400" b="1" dirty="0">
                <a:solidFill>
                  <a:srgbClr val="00B0F0"/>
                </a:solidFill>
                <a:latin typeface="微软雅黑" panose="020B0503020204020204" pitchFamily="34" charset="-122"/>
                <a:ea typeface="微软雅黑" panose="020B0503020204020204" pitchFamily="34" charset="-122"/>
              </a:rPr>
              <a:t>和</a:t>
            </a:r>
            <a:r>
              <a:rPr lang="en-US" altLang="zh-CN" sz="2400" b="1" dirty="0">
                <a:solidFill>
                  <a:srgbClr val="00B0F0"/>
                </a:solidFill>
                <a:latin typeface="微软雅黑" panose="020B0503020204020204" pitchFamily="34" charset="-122"/>
                <a:ea typeface="微软雅黑" panose="020B0503020204020204" pitchFamily="34" charset="-122"/>
              </a:rPr>
              <a:t>ELISA</a:t>
            </a:r>
            <a:r>
              <a:rPr lang="zh-CN" altLang="en-US" sz="2400" b="1" dirty="0">
                <a:solidFill>
                  <a:srgbClr val="00B0F0"/>
                </a:solidFill>
                <a:latin typeface="微软雅黑" panose="020B0503020204020204" pitchFamily="34" charset="-122"/>
                <a:ea typeface="微软雅黑" panose="020B0503020204020204" pitchFamily="34" charset="-122"/>
              </a:rPr>
              <a:t>检测结果不一致的原因</a:t>
            </a:r>
          </a:p>
          <a:p>
            <a:endParaRPr lang="zh-CN" altLang="en-US" sz="1950" b="1" dirty="0">
              <a:solidFill>
                <a:prstClr val="black"/>
              </a:solidFill>
              <a:latin typeface="微软雅黑" panose="020B0503020204020204" pitchFamily="34" charset="-122"/>
              <a:ea typeface="微软雅黑" panose="020B0503020204020204" pitchFamily="34" charset="-122"/>
            </a:endParaRPr>
          </a:p>
        </p:txBody>
      </p:sp>
      <p:pic>
        <p:nvPicPr>
          <p:cNvPr id="266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10326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904" y="981075"/>
            <a:ext cx="9615985"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抗核抗体的检测方法</a:t>
            </a:r>
            <a:r>
              <a:rPr lang="en-US" altLang="zh-CN" sz="2400" b="1" dirty="0">
                <a:solidFill>
                  <a:prstClr val="black"/>
                </a:solidFill>
                <a:latin typeface="微软雅黑" panose="020B0503020204020204" pitchFamily="34" charset="-122"/>
                <a:ea typeface="微软雅黑" panose="020B0503020204020204" pitchFamily="34" charset="-122"/>
              </a:rPr>
              <a:t>-</a:t>
            </a:r>
            <a:r>
              <a:rPr lang="zh-CN" altLang="en-US" sz="2400" b="1" dirty="0">
                <a:solidFill>
                  <a:srgbClr val="00B0F0"/>
                </a:solidFill>
                <a:latin typeface="微软雅黑" panose="020B0503020204020204" pitchFamily="34" charset="-122"/>
                <a:ea typeface="微软雅黑" panose="020B0503020204020204" pitchFamily="34" charset="-122"/>
              </a:rPr>
              <a:t>检测建议</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35" name="矩形 34"/>
          <p:cNvSpPr/>
          <p:nvPr/>
        </p:nvSpPr>
        <p:spPr>
          <a:xfrm>
            <a:off x="5131898" y="2189960"/>
            <a:ext cx="3851920" cy="3600986"/>
          </a:xfrm>
          <a:prstGeom prst="rect">
            <a:avLst/>
          </a:prstGeom>
        </p:spPr>
        <p:txBody>
          <a:bodyPr wrap="square">
            <a:spAutoFit/>
          </a:bodyPr>
          <a:lstStyle/>
          <a:p>
            <a:pPr marL="285750" indent="-285750" algn="just">
              <a:lnSpc>
                <a:spcPct val="150000"/>
              </a:lnSpc>
              <a:spcBef>
                <a:spcPts val="1200"/>
              </a:spcBef>
              <a:buFont typeface="Wingdings" pitchFamily="2" charset="2"/>
              <a:buChar char="Ø"/>
            </a:pPr>
            <a:r>
              <a:rPr lang="zh-CN" altLang="en-US" sz="1600" b="1" dirty="0">
                <a:solidFill>
                  <a:srgbClr val="00B0F0"/>
                </a:solidFill>
                <a:latin typeface="微软雅黑" panose="020B0503020204020204" pitchFamily="34" charset="-122"/>
                <a:ea typeface="微软雅黑" panose="020B0503020204020204" pitchFamily="34" charset="-122"/>
              </a:rPr>
              <a:t>健康人群或处于疾病前期</a:t>
            </a:r>
            <a:r>
              <a:rPr lang="en-US" altLang="zh-CN" sz="1600" b="1" dirty="0">
                <a:solidFill>
                  <a:srgbClr val="00B0F0"/>
                </a:solidFill>
                <a:latin typeface="微软雅黑" panose="020B0503020204020204" pitchFamily="34" charset="-122"/>
                <a:ea typeface="微软雅黑" panose="020B0503020204020204" pitchFamily="34" charset="-122"/>
              </a:rPr>
              <a:t>——</a:t>
            </a:r>
            <a:r>
              <a:rPr lang="zh-CN" altLang="en-US" sz="1600" b="1" dirty="0">
                <a:solidFill>
                  <a:srgbClr val="00B0F0"/>
                </a:solidFill>
                <a:latin typeface="微软雅黑" panose="020B0503020204020204" pitchFamily="34" charset="-122"/>
                <a:ea typeface="微软雅黑" panose="020B0503020204020204" pitchFamily="34" charset="-122"/>
              </a:rPr>
              <a:t>监测一段时间</a:t>
            </a:r>
            <a:endParaRPr lang="en-US" altLang="zh-CN" sz="1600" b="1" dirty="0">
              <a:solidFill>
                <a:srgbClr val="00B0F0"/>
              </a:solidFill>
              <a:latin typeface="微软雅黑" panose="020B0503020204020204" pitchFamily="34" charset="-122"/>
              <a:ea typeface="微软雅黑" panose="020B0503020204020204" pitchFamily="34" charset="-122"/>
            </a:endParaRPr>
          </a:p>
          <a:p>
            <a:pPr marL="285750" indent="-285750" algn="just">
              <a:lnSpc>
                <a:spcPct val="150000"/>
              </a:lnSpc>
              <a:spcBef>
                <a:spcPts val="1200"/>
              </a:spcBef>
              <a:buFont typeface="Wingdings" pitchFamily="2" charset="2"/>
              <a:buChar char="Ø"/>
            </a:pPr>
            <a:r>
              <a:rPr lang="zh-CN" altLang="en-US" sz="1600" b="1" dirty="0">
                <a:solidFill>
                  <a:srgbClr val="00B0F0"/>
                </a:solidFill>
                <a:latin typeface="微软雅黑" panose="020B0503020204020204" pitchFamily="34" charset="-122"/>
                <a:ea typeface="微软雅黑" panose="020B0503020204020204" pitchFamily="34" charset="-122"/>
              </a:rPr>
              <a:t>高滴度高度提示自身免疫性疾病</a:t>
            </a:r>
            <a:r>
              <a:rPr lang="en-US" altLang="zh-CN" sz="1600" b="1" dirty="0">
                <a:solidFill>
                  <a:srgbClr val="00B0F0"/>
                </a:solidFill>
                <a:latin typeface="微软雅黑" panose="020B0503020204020204" pitchFamily="34" charset="-122"/>
                <a:ea typeface="微软雅黑" panose="020B0503020204020204" pitchFamily="34" charset="-122"/>
              </a:rPr>
              <a:t>——</a:t>
            </a:r>
            <a:r>
              <a:rPr lang="zh-CN" altLang="en-US" sz="1600" b="1" dirty="0">
                <a:solidFill>
                  <a:srgbClr val="00B0F0"/>
                </a:solidFill>
                <a:latin typeface="微软雅黑" panose="020B0503020204020204" pitchFamily="34" charset="-122"/>
                <a:ea typeface="微软雅黑" panose="020B0503020204020204" pitchFamily="34" charset="-122"/>
              </a:rPr>
              <a:t>安排就诊</a:t>
            </a:r>
            <a:endParaRPr lang="en-US" altLang="zh-CN" sz="1600" b="1" dirty="0">
              <a:solidFill>
                <a:srgbClr val="00B0F0"/>
              </a:solidFill>
              <a:latin typeface="微软雅黑" panose="020B0503020204020204" pitchFamily="34" charset="-122"/>
              <a:ea typeface="微软雅黑" panose="020B0503020204020204" pitchFamily="34" charset="-122"/>
            </a:endParaRPr>
          </a:p>
          <a:p>
            <a:pPr marL="285750" indent="-285750" algn="just">
              <a:lnSpc>
                <a:spcPct val="150000"/>
              </a:lnSpc>
              <a:buFont typeface="Wingdings" pitchFamily="2" charset="2"/>
              <a:buChar char="Ø"/>
            </a:pPr>
            <a:r>
              <a:rPr lang="zh-CN" altLang="en-US" sz="1600" b="1" dirty="0">
                <a:solidFill>
                  <a:srgbClr val="00B0F0"/>
                </a:solidFill>
                <a:latin typeface="微软雅黑" panose="020B0503020204020204" pitchFamily="34" charset="-122"/>
                <a:ea typeface="微软雅黑" panose="020B0503020204020204" pitchFamily="34" charset="-122"/>
              </a:rPr>
              <a:t>动态监测，定期随访，早期干预措施</a:t>
            </a:r>
            <a:endParaRPr lang="en-US" altLang="zh-CN" sz="1600" b="1" dirty="0">
              <a:solidFill>
                <a:srgbClr val="00B0F0"/>
              </a:solidFill>
              <a:latin typeface="微软雅黑" panose="020B0503020204020204" pitchFamily="34" charset="-122"/>
              <a:ea typeface="微软雅黑" panose="020B0503020204020204" pitchFamily="34" charset="-122"/>
            </a:endParaRPr>
          </a:p>
          <a:p>
            <a:pPr marL="285750" indent="-285750" algn="just">
              <a:lnSpc>
                <a:spcPct val="150000"/>
              </a:lnSpc>
              <a:buFont typeface="Wingdings" pitchFamily="2" charset="2"/>
              <a:buChar char="Ø"/>
            </a:pPr>
            <a:r>
              <a:rPr lang="zh-CN" altLang="en-US" sz="1600" b="1" dirty="0">
                <a:solidFill>
                  <a:srgbClr val="00B0F0"/>
                </a:solidFill>
                <a:latin typeface="微软雅黑" panose="020B0503020204020204" pitchFamily="34" charset="-122"/>
                <a:ea typeface="微软雅黑" panose="020B0503020204020204" pitchFamily="34" charset="-122"/>
              </a:rPr>
              <a:t>并存多种自身抗体更具有预测意义</a:t>
            </a:r>
            <a:endParaRPr lang="en-US" altLang="zh-CN" sz="1600" b="1" dirty="0">
              <a:solidFill>
                <a:srgbClr val="00B0F0"/>
              </a:solidFill>
              <a:latin typeface="微软雅黑" panose="020B0503020204020204" pitchFamily="34" charset="-122"/>
              <a:ea typeface="微软雅黑" panose="020B0503020204020204" pitchFamily="34" charset="-122"/>
            </a:endParaRPr>
          </a:p>
          <a:p>
            <a:pPr>
              <a:lnSpc>
                <a:spcPct val="150000"/>
              </a:lnSpc>
              <a:spcBef>
                <a:spcPts val="1200"/>
              </a:spcBef>
            </a:pPr>
            <a:endParaRPr lang="en-US" altLang="zh-CN" b="1" dirty="0">
              <a:latin typeface="微软雅黑" panose="020B0503020204020204" pitchFamily="34" charset="-122"/>
              <a:ea typeface="微软雅黑" panose="020B0503020204020204" pitchFamily="34" charset="-122"/>
            </a:endParaRPr>
          </a:p>
          <a:p>
            <a:pPr>
              <a:lnSpc>
                <a:spcPct val="150000"/>
              </a:lnSpc>
              <a:spcBef>
                <a:spcPts val="1200"/>
              </a:spcBef>
            </a:pPr>
            <a:endParaRPr lang="en-US" altLang="zh-CN" b="1" dirty="0">
              <a:latin typeface="微软雅黑" panose="020B0503020204020204" pitchFamily="34" charset="-122"/>
              <a:ea typeface="微软雅黑" panose="020B0503020204020204" pitchFamily="34" charset="-122"/>
            </a:endParaRPr>
          </a:p>
        </p:txBody>
      </p:sp>
      <p:pic>
        <p:nvPicPr>
          <p:cNvPr id="42" name="Picture 3"/>
          <p:cNvPicPr>
            <a:picLocks noChangeAspect="1" noChangeArrowheads="1"/>
          </p:cNvPicPr>
          <p:nvPr/>
        </p:nvPicPr>
        <p:blipFill>
          <a:blip r:embed="rId2">
            <a:extLst>
              <a:ext uri="{BEBA8EAE-BF5A-486C-A8C5-ECC9F3942E4B}">
                <a14:imgProps xmlns:a14="http://schemas.microsoft.com/office/drawing/2010/main">
                  <a14:imgLayer r:embed="rId3">
                    <a14:imgEffect>
                      <a14:artisticPencilGrayscale/>
                    </a14:imgEffect>
                  </a14:imgLayer>
                </a14:imgProps>
              </a:ext>
              <a:ext uri="{28A0092B-C50C-407E-A947-70E740481C1C}">
                <a14:useLocalDpi xmlns:a14="http://schemas.microsoft.com/office/drawing/2010/main" val="0"/>
              </a:ext>
            </a:extLst>
          </a:blip>
          <a:srcRect/>
          <a:stretch>
            <a:fillRect/>
          </a:stretch>
        </p:blipFill>
        <p:spPr bwMode="auto">
          <a:xfrm>
            <a:off x="6480720" y="1386852"/>
            <a:ext cx="11461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5"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614" y="1995648"/>
            <a:ext cx="4775283" cy="3989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74761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772816"/>
            <a:ext cx="6264452" cy="2904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下箭头 2"/>
          <p:cNvSpPr/>
          <p:nvPr/>
        </p:nvSpPr>
        <p:spPr>
          <a:xfrm>
            <a:off x="3868615" y="4809391"/>
            <a:ext cx="993531" cy="10638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887366" y="5978768"/>
            <a:ext cx="3236784" cy="584775"/>
          </a:xfrm>
          <a:prstGeom prst="rect">
            <a:avLst/>
          </a:prstGeom>
        </p:spPr>
        <p:txBody>
          <a:bodyPr wrap="none">
            <a:spAutoFit/>
          </a:bodyPr>
          <a:lstStyle/>
          <a:p>
            <a:r>
              <a:rPr lang="en-US" altLang="zh-CN" sz="3200" dirty="0">
                <a:latin typeface="微软雅黑" pitchFamily="34" charset="-122"/>
                <a:ea typeface="微软雅黑" pitchFamily="34" charset="-122"/>
              </a:rPr>
              <a:t>ANA</a:t>
            </a:r>
            <a:r>
              <a:rPr lang="zh-CN" altLang="en-US" sz="3200" dirty="0">
                <a:latin typeface="微软雅黑" pitchFamily="34" charset="-122"/>
                <a:ea typeface="微软雅黑" pitchFamily="34" charset="-122"/>
              </a:rPr>
              <a:t>与</a:t>
            </a:r>
            <a:r>
              <a:rPr lang="en-US" altLang="zh-CN" sz="3200" dirty="0">
                <a:latin typeface="微软雅黑" pitchFamily="34" charset="-122"/>
                <a:ea typeface="微软雅黑" pitchFamily="34" charset="-122"/>
              </a:rPr>
              <a:t>ANA</a:t>
            </a:r>
            <a:r>
              <a:rPr lang="zh-CN" altLang="en-US" sz="3200" dirty="0">
                <a:latin typeface="微软雅黑" pitchFamily="34" charset="-122"/>
                <a:ea typeface="微软雅黑" pitchFamily="34" charset="-122"/>
              </a:rPr>
              <a:t>谱？</a:t>
            </a:r>
          </a:p>
        </p:txBody>
      </p:sp>
      <p:sp>
        <p:nvSpPr>
          <p:cNvPr id="5" name="TextBox 4"/>
          <p:cNvSpPr txBox="1"/>
          <p:nvPr/>
        </p:nvSpPr>
        <p:spPr>
          <a:xfrm>
            <a:off x="382119" y="1052736"/>
            <a:ext cx="5767535"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抗核抗体的检测方法</a:t>
            </a:r>
          </a:p>
        </p:txBody>
      </p:sp>
      <p:pic>
        <p:nvPicPr>
          <p:cNvPr id="286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47066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611560" y="1023119"/>
            <a:ext cx="3423297"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抗核抗体的检测方法</a:t>
            </a:r>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30" y="-1"/>
            <a:ext cx="913187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6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1484784"/>
            <a:ext cx="7306940" cy="5373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56421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72"/>
          <p:cNvSpPr>
            <a:spLocks noChangeArrowheads="1"/>
          </p:cNvSpPr>
          <p:nvPr/>
        </p:nvSpPr>
        <p:spPr bwMode="auto">
          <a:xfrm>
            <a:off x="2217738" y="1628800"/>
            <a:ext cx="5594350" cy="560388"/>
          </a:xfrm>
          <a:prstGeom prst="roundRect">
            <a:avLst>
              <a:gd name="adj" fmla="val 16667"/>
            </a:avLst>
          </a:prstGeom>
          <a:solidFill>
            <a:schemeClr val="bg1">
              <a:lumMod val="50000"/>
              <a:alpha val="50195"/>
            </a:schemeClr>
          </a:solidFill>
          <a:ln>
            <a:noFill/>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5" name="圆角矩形 10"/>
          <p:cNvSpPr>
            <a:spLocks noChangeArrowheads="1"/>
          </p:cNvSpPr>
          <p:nvPr/>
        </p:nvSpPr>
        <p:spPr bwMode="auto">
          <a:xfrm>
            <a:off x="1547813" y="1628800"/>
            <a:ext cx="1031875" cy="560388"/>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en-US" altLang="zh-CN" sz="2000" b="1">
                <a:solidFill>
                  <a:srgbClr val="FFFFFF"/>
                </a:solidFill>
                <a:latin typeface="微软雅黑" pitchFamily="34" charset="-122"/>
                <a:ea typeface="微软雅黑" pitchFamily="34" charset="-122"/>
                <a:sym typeface="微软雅黑" pitchFamily="34" charset="-122"/>
              </a:rPr>
              <a:t>1.</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6" name="圆角矩形 72"/>
          <p:cNvSpPr>
            <a:spLocks noChangeArrowheads="1"/>
          </p:cNvSpPr>
          <p:nvPr/>
        </p:nvSpPr>
        <p:spPr bwMode="auto">
          <a:xfrm>
            <a:off x="2217738" y="2513038"/>
            <a:ext cx="5594350" cy="560387"/>
          </a:xfrm>
          <a:prstGeom prst="roundRect">
            <a:avLst>
              <a:gd name="adj" fmla="val 16667"/>
            </a:avLst>
          </a:prstGeom>
          <a:solidFill>
            <a:schemeClr val="bg1">
              <a:lumMod val="50000"/>
              <a:alpha val="50195"/>
            </a:schemeClr>
          </a:solidFill>
          <a:ln>
            <a:noFill/>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7" name="圆角矩形 72"/>
          <p:cNvSpPr>
            <a:spLocks noChangeArrowheads="1"/>
          </p:cNvSpPr>
          <p:nvPr/>
        </p:nvSpPr>
        <p:spPr bwMode="auto">
          <a:xfrm>
            <a:off x="2235200" y="3357588"/>
            <a:ext cx="5594350" cy="560387"/>
          </a:xfrm>
          <a:prstGeom prst="roundRect">
            <a:avLst>
              <a:gd name="adj" fmla="val 16667"/>
            </a:avLst>
          </a:prstGeom>
          <a:solidFill>
            <a:schemeClr val="bg1">
              <a:lumMod val="50000"/>
              <a:alpha val="50195"/>
            </a:schemeClr>
          </a:solidFill>
          <a:ln>
            <a:noFill/>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8" name="圆角矩形 72"/>
          <p:cNvSpPr>
            <a:spLocks noChangeArrowheads="1"/>
          </p:cNvSpPr>
          <p:nvPr/>
        </p:nvSpPr>
        <p:spPr bwMode="auto">
          <a:xfrm>
            <a:off x="2217738" y="4221188"/>
            <a:ext cx="5594350" cy="560387"/>
          </a:xfrm>
          <a:prstGeom prst="roundRect">
            <a:avLst>
              <a:gd name="adj" fmla="val 16667"/>
            </a:avLst>
          </a:prstGeom>
          <a:solidFill>
            <a:schemeClr val="bg1">
              <a:lumMod val="50000"/>
              <a:alpha val="50195"/>
            </a:schemeClr>
          </a:solidFill>
          <a:ln>
            <a:noFill/>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latin typeface="微软雅黑" pitchFamily="34" charset="-122"/>
                <a:ea typeface="微软雅黑" pitchFamily="34" charset="-122"/>
                <a:sym typeface="微软雅黑" pitchFamily="34" charset="-122"/>
              </a:rPr>
              <a:t>                </a:t>
            </a:r>
            <a:endParaRPr lang="zh-CN" altLang="zh-CN" sz="2800" b="1" dirty="0">
              <a:latin typeface="微软雅黑" pitchFamily="34" charset="-122"/>
              <a:ea typeface="微软雅黑" pitchFamily="34" charset="-122"/>
              <a:sym typeface="微软雅黑" pitchFamily="34" charset="-122"/>
            </a:endParaRPr>
          </a:p>
        </p:txBody>
      </p:sp>
      <p:sp>
        <p:nvSpPr>
          <p:cNvPr id="9" name="圆角矩形 10"/>
          <p:cNvSpPr>
            <a:spLocks noChangeArrowheads="1"/>
          </p:cNvSpPr>
          <p:nvPr/>
        </p:nvSpPr>
        <p:spPr bwMode="auto">
          <a:xfrm>
            <a:off x="1547813" y="251303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en-US" altLang="zh-CN" sz="2000" b="1">
                <a:solidFill>
                  <a:srgbClr val="FFFFFF"/>
                </a:solidFill>
                <a:latin typeface="微软雅黑" pitchFamily="34" charset="-122"/>
                <a:ea typeface="微软雅黑" pitchFamily="34" charset="-122"/>
                <a:sym typeface="微软雅黑" pitchFamily="34" charset="-122"/>
              </a:rPr>
              <a:t>2.</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10" name="圆角矩形 10"/>
          <p:cNvSpPr>
            <a:spLocks noChangeArrowheads="1"/>
          </p:cNvSpPr>
          <p:nvPr/>
        </p:nvSpPr>
        <p:spPr bwMode="auto">
          <a:xfrm>
            <a:off x="1547813" y="335758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en-US" altLang="zh-CN" sz="2000" b="1">
                <a:solidFill>
                  <a:srgbClr val="FFFFFF"/>
                </a:solidFill>
                <a:latin typeface="微软雅黑" pitchFamily="34" charset="-122"/>
                <a:ea typeface="微软雅黑" pitchFamily="34" charset="-122"/>
                <a:sym typeface="微软雅黑" pitchFamily="34" charset="-122"/>
              </a:rPr>
              <a:t>3.</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11" name="圆角矩形 10"/>
          <p:cNvSpPr>
            <a:spLocks noChangeArrowheads="1"/>
          </p:cNvSpPr>
          <p:nvPr/>
        </p:nvSpPr>
        <p:spPr bwMode="auto">
          <a:xfrm>
            <a:off x="1547813" y="422118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en-US" altLang="zh-CN" sz="2000" b="1">
                <a:solidFill>
                  <a:srgbClr val="FFFFFF"/>
                </a:solidFill>
                <a:latin typeface="微软雅黑" pitchFamily="34" charset="-122"/>
                <a:ea typeface="微软雅黑" pitchFamily="34" charset="-122"/>
                <a:sym typeface="微软雅黑" pitchFamily="34" charset="-122"/>
              </a:rPr>
              <a:t>4.</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12" name="矩形 82"/>
          <p:cNvSpPr>
            <a:spLocks noChangeArrowheads="1"/>
          </p:cNvSpPr>
          <p:nvPr/>
        </p:nvSpPr>
        <p:spPr bwMode="auto">
          <a:xfrm>
            <a:off x="3168034" y="2540849"/>
            <a:ext cx="41344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latin typeface="微软雅黑" pitchFamily="34" charset="-122"/>
                <a:ea typeface="微软雅黑" pitchFamily="34" charset="-122"/>
              </a:rPr>
              <a:t>抗核抗体检测的临床应用</a:t>
            </a:r>
          </a:p>
        </p:txBody>
      </p:sp>
      <p:sp>
        <p:nvSpPr>
          <p:cNvPr id="13" name="矩形 82"/>
          <p:cNvSpPr>
            <a:spLocks noChangeArrowheads="1"/>
          </p:cNvSpPr>
          <p:nvPr/>
        </p:nvSpPr>
        <p:spPr bwMode="auto">
          <a:xfrm>
            <a:off x="3168035" y="3376171"/>
            <a:ext cx="34163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latin typeface="微软雅黑" pitchFamily="34" charset="-122"/>
                <a:ea typeface="微软雅黑" pitchFamily="34" charset="-122"/>
                <a:sym typeface="微软雅黑" pitchFamily="34" charset="-122"/>
              </a:rPr>
              <a:t>抗核抗体的检测方法</a:t>
            </a:r>
            <a:endParaRPr lang="zh-CN" altLang="en-US" sz="2400" dirty="0"/>
          </a:p>
        </p:txBody>
      </p:sp>
      <p:sp>
        <p:nvSpPr>
          <p:cNvPr id="14" name="矩形 82"/>
          <p:cNvSpPr>
            <a:spLocks noChangeArrowheads="1"/>
          </p:cNvSpPr>
          <p:nvPr/>
        </p:nvSpPr>
        <p:spPr bwMode="auto">
          <a:xfrm>
            <a:off x="3168034" y="1665968"/>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latin typeface="微软雅黑" pitchFamily="34" charset="-122"/>
                <a:ea typeface="微软雅黑" pitchFamily="34" charset="-122"/>
              </a:rPr>
              <a:t>抗核抗体概况</a:t>
            </a:r>
          </a:p>
        </p:txBody>
      </p:sp>
      <p:sp>
        <p:nvSpPr>
          <p:cNvPr id="15" name="矩形 82"/>
          <p:cNvSpPr>
            <a:spLocks noChangeArrowheads="1"/>
          </p:cNvSpPr>
          <p:nvPr/>
        </p:nvSpPr>
        <p:spPr bwMode="auto">
          <a:xfrm>
            <a:off x="3168035" y="4221188"/>
            <a:ext cx="34163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solidFill>
                  <a:srgbClr val="C00000"/>
                </a:solidFill>
                <a:latin typeface="微软雅黑" pitchFamily="34" charset="-122"/>
                <a:ea typeface="微软雅黑" pitchFamily="34" charset="-122"/>
                <a:sym typeface="微软雅黑" pitchFamily="34" charset="-122"/>
              </a:rPr>
              <a:t>抗核抗体的检测结果</a:t>
            </a:r>
            <a:endParaRPr lang="zh-CN" altLang="en-US" sz="2400" dirty="0">
              <a:solidFill>
                <a:srgbClr val="C00000"/>
              </a:solidFill>
            </a:endParaRPr>
          </a:p>
        </p:txBody>
      </p:sp>
    </p:spTree>
    <p:extLst>
      <p:ext uri="{BB962C8B-B14F-4D97-AF65-F5344CB8AC3E}">
        <p14:creationId xmlns:p14="http://schemas.microsoft.com/office/powerpoint/2010/main" val="1371308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0-#ppt_w/2"/>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0-#ppt_w/2"/>
                                          </p:val>
                                        </p:tav>
                                        <p:tav tm="100000">
                                          <p:val>
                                            <p:strVal val="#ppt_x"/>
                                          </p:val>
                                        </p:tav>
                                      </p:tavLst>
                                    </p:anim>
                                    <p:anim calcmode="lin" valueType="num">
                                      <p:cBhvr>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0-#ppt_w/2"/>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8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ppt_x</p:attrName>
                                        </p:attrNameLst>
                                      </p:cBhvr>
                                      <p:tavLst>
                                        <p:tav tm="0">
                                          <p:val>
                                            <p:strVal val="0-#ppt_w/2"/>
                                          </p:val>
                                        </p:tav>
                                        <p:tav tm="100000">
                                          <p:val>
                                            <p:strVal val="#ppt_x"/>
                                          </p:val>
                                        </p:tav>
                                      </p:tavLst>
                                    </p:anim>
                                    <p:anim calcmode="lin" valueType="num">
                                      <p:cBhvr>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autoUpdateAnimBg="0"/>
      <p:bldP spid="9" grpId="0" bldLvl="0" animBg="1" autoUpdateAnimBg="0"/>
      <p:bldP spid="10" grpId="0" bldLvl="0" animBg="1" autoUpdateAnimBg="0"/>
      <p:bldP spid="11" grpId="0" bldLvl="0" animBg="1"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1"/>
          <p:cNvSpPr/>
          <p:nvPr/>
        </p:nvSpPr>
        <p:spPr>
          <a:xfrm>
            <a:off x="766738" y="2132856"/>
            <a:ext cx="7177378" cy="3888559"/>
          </a:xfrm>
          <a:prstGeom prst="rect">
            <a:avLst/>
          </a:prstGeom>
          <a:blipFill>
            <a:blip r:embed="rId2" cstate="print"/>
            <a:stretch>
              <a:fillRect/>
            </a:stretch>
          </a:blipFill>
        </p:spPr>
        <p:txBody>
          <a:bodyPr wrap="square" lIns="0" tIns="0" rIns="0" bIns="0" rtlCol="0"/>
          <a:lstStyle/>
          <a:p>
            <a:endParaRPr/>
          </a:p>
        </p:txBody>
      </p:sp>
      <p:sp>
        <p:nvSpPr>
          <p:cNvPr id="3" name="TextBox 2"/>
          <p:cNvSpPr txBox="1"/>
          <p:nvPr/>
        </p:nvSpPr>
        <p:spPr>
          <a:xfrm>
            <a:off x="372041" y="1196752"/>
            <a:ext cx="5151489" cy="830997"/>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抗核抗体的检测结果</a:t>
            </a:r>
            <a:r>
              <a:rPr lang="en-US" altLang="zh-CN" sz="2400" b="1" dirty="0">
                <a:solidFill>
                  <a:prstClr val="black"/>
                </a:solidFill>
                <a:latin typeface="微软雅黑" panose="020B0503020204020204" pitchFamily="34" charset="-122"/>
                <a:ea typeface="微软雅黑" panose="020B0503020204020204" pitchFamily="34" charset="-122"/>
              </a:rPr>
              <a:t>-</a:t>
            </a:r>
            <a:r>
              <a:rPr lang="en-US" altLang="zh-CN" sz="2400" b="1" dirty="0">
                <a:solidFill>
                  <a:srgbClr val="00B0F0"/>
                </a:solidFill>
                <a:latin typeface="微软雅黑" panose="020B0503020204020204" pitchFamily="34" charset="-122"/>
                <a:ea typeface="微软雅黑" panose="020B0503020204020204" pitchFamily="34" charset="-122"/>
              </a:rPr>
              <a:t>ANA</a:t>
            </a:r>
            <a:r>
              <a:rPr lang="zh-CN" altLang="en-US" sz="2400" b="1" dirty="0">
                <a:solidFill>
                  <a:srgbClr val="00B0F0"/>
                </a:solidFill>
                <a:latin typeface="微软雅黑" panose="020B0503020204020204" pitchFamily="34" charset="-122"/>
                <a:ea typeface="微软雅黑" panose="020B0503020204020204" pitchFamily="34" charset="-122"/>
              </a:rPr>
              <a:t>核型</a:t>
            </a:r>
            <a:endParaRPr lang="zh-CN" altLang="en-US" sz="2400" b="1" dirty="0">
              <a:solidFill>
                <a:prstClr val="black"/>
              </a:solidFill>
              <a:latin typeface="微软雅黑" panose="020B0503020204020204" pitchFamily="34" charset="-122"/>
              <a:ea typeface="微软雅黑" panose="020B0503020204020204" pitchFamily="34" charset="-122"/>
            </a:endParaRPr>
          </a:p>
          <a:p>
            <a:endParaRPr lang="zh-CN" altLang="en-US" sz="2400" b="1" dirty="0">
              <a:solidFill>
                <a:prstClr val="black"/>
              </a:solidFill>
              <a:latin typeface="微软雅黑" panose="020B0503020204020204" pitchFamily="34" charset="-122"/>
              <a:ea typeface="微软雅黑" panose="020B0503020204020204" pitchFamily="34" charset="-122"/>
            </a:endParaRPr>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68557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1281108"/>
            <a:ext cx="5151489" cy="830997"/>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抗核抗体的检测结果</a:t>
            </a:r>
            <a:r>
              <a:rPr lang="en-US" altLang="zh-CN" sz="2400" b="1" dirty="0">
                <a:solidFill>
                  <a:prstClr val="black"/>
                </a:solidFill>
                <a:latin typeface="微软雅黑" panose="020B0503020204020204" pitchFamily="34" charset="-122"/>
                <a:ea typeface="微软雅黑" panose="020B0503020204020204" pitchFamily="34" charset="-122"/>
              </a:rPr>
              <a:t>-</a:t>
            </a:r>
            <a:r>
              <a:rPr lang="en-US" altLang="zh-CN" sz="2400" b="1" dirty="0">
                <a:solidFill>
                  <a:srgbClr val="00B0F0"/>
                </a:solidFill>
                <a:latin typeface="微软雅黑" panose="020B0503020204020204" pitchFamily="34" charset="-122"/>
                <a:ea typeface="微软雅黑" panose="020B0503020204020204" pitchFamily="34" charset="-122"/>
              </a:rPr>
              <a:t>ANA</a:t>
            </a:r>
            <a:r>
              <a:rPr lang="zh-CN" altLang="en-US" sz="2400" b="1" dirty="0">
                <a:solidFill>
                  <a:srgbClr val="00B0F0"/>
                </a:solidFill>
                <a:latin typeface="微软雅黑" panose="020B0503020204020204" pitchFamily="34" charset="-122"/>
                <a:ea typeface="微软雅黑" panose="020B0503020204020204" pitchFamily="34" charset="-122"/>
              </a:rPr>
              <a:t>核型</a:t>
            </a:r>
            <a:endParaRPr lang="zh-CN" altLang="en-US" sz="2400" b="1" dirty="0">
              <a:solidFill>
                <a:prstClr val="black"/>
              </a:solidFill>
              <a:latin typeface="微软雅黑" panose="020B0503020204020204" pitchFamily="34" charset="-122"/>
              <a:ea typeface="微软雅黑" panose="020B0503020204020204" pitchFamily="34" charset="-122"/>
            </a:endParaRPr>
          </a:p>
          <a:p>
            <a:endParaRPr lang="zh-CN" altLang="en-US" sz="2400" b="1" dirty="0">
              <a:solidFill>
                <a:prstClr val="black"/>
              </a:solidFill>
              <a:latin typeface="微软雅黑" panose="020B0503020204020204" pitchFamily="34" charset="-122"/>
              <a:ea typeface="微软雅黑" panose="020B0503020204020204" pitchFamily="34" charset="-122"/>
            </a:endParaRPr>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425" y="1916832"/>
            <a:ext cx="8439150" cy="370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31743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7"/>
          <p:cNvSpPr/>
          <p:nvPr/>
        </p:nvSpPr>
        <p:spPr>
          <a:xfrm>
            <a:off x="4724400" y="2145280"/>
            <a:ext cx="2514600" cy="2057400"/>
          </a:xfrm>
          <a:prstGeom prst="rect">
            <a:avLst/>
          </a:prstGeom>
          <a:blipFill>
            <a:blip r:embed="rId2"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 name="object 8"/>
          <p:cNvSpPr/>
          <p:nvPr/>
        </p:nvSpPr>
        <p:spPr>
          <a:xfrm>
            <a:off x="1752600" y="2145280"/>
            <a:ext cx="2718816" cy="2039112"/>
          </a:xfrm>
          <a:prstGeom prst="rect">
            <a:avLst/>
          </a:prstGeom>
          <a:blipFill>
            <a:blip r:embed="rId3"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9"/>
          <p:cNvSpPr txBox="1"/>
          <p:nvPr/>
        </p:nvSpPr>
        <p:spPr>
          <a:xfrm>
            <a:off x="2822575" y="4244209"/>
            <a:ext cx="793750" cy="330835"/>
          </a:xfrm>
          <a:prstGeom prst="rect">
            <a:avLst/>
          </a:prstGeom>
        </p:spPr>
        <p:txBody>
          <a:bodyPr vert="horz" wrap="square" lIns="0" tIns="13335" rIns="0" bIns="0" rtlCol="0">
            <a:spAutoFit/>
          </a:bodyPr>
          <a:lstStyle/>
          <a:p>
            <a:pPr marL="12700">
              <a:lnSpc>
                <a:spcPct val="100000"/>
              </a:lnSpc>
              <a:spcBef>
                <a:spcPts val="105"/>
              </a:spcBef>
            </a:pPr>
            <a:r>
              <a:rPr sz="2000" spc="10" dirty="0">
                <a:latin typeface="Noto Sans Mono CJK JP Regular"/>
                <a:cs typeface="Noto Sans Mono CJK JP Regular"/>
              </a:rPr>
              <a:t>核膜型</a:t>
            </a:r>
            <a:endParaRPr sz="2000">
              <a:latin typeface="Noto Sans Mono CJK JP Regular"/>
              <a:cs typeface="Noto Sans Mono CJK JP Regular"/>
            </a:endParaRPr>
          </a:p>
        </p:txBody>
      </p:sp>
      <p:sp>
        <p:nvSpPr>
          <p:cNvPr id="6" name="object 10"/>
          <p:cNvSpPr txBox="1"/>
          <p:nvPr/>
        </p:nvSpPr>
        <p:spPr>
          <a:xfrm>
            <a:off x="5489828" y="4244209"/>
            <a:ext cx="793750" cy="330835"/>
          </a:xfrm>
          <a:prstGeom prst="rect">
            <a:avLst/>
          </a:prstGeom>
        </p:spPr>
        <p:txBody>
          <a:bodyPr vert="horz" wrap="square" lIns="0" tIns="13335" rIns="0" bIns="0" rtlCol="0">
            <a:spAutoFit/>
          </a:bodyPr>
          <a:lstStyle/>
          <a:p>
            <a:pPr marL="12700">
              <a:lnSpc>
                <a:spcPct val="100000"/>
              </a:lnSpc>
              <a:spcBef>
                <a:spcPts val="105"/>
              </a:spcBef>
            </a:pPr>
            <a:r>
              <a:rPr sz="2000" spc="10" dirty="0">
                <a:latin typeface="Noto Sans Mono CJK JP Regular"/>
                <a:cs typeface="Noto Sans Mono CJK JP Regular"/>
              </a:rPr>
              <a:t>均质型</a:t>
            </a:r>
            <a:endParaRPr sz="2000">
              <a:latin typeface="Noto Sans Mono CJK JP Regular"/>
              <a:cs typeface="Noto Sans Mono CJK JP Regular"/>
            </a:endParaRPr>
          </a:p>
        </p:txBody>
      </p:sp>
      <p:sp>
        <p:nvSpPr>
          <p:cNvPr id="7" name="object 11"/>
          <p:cNvSpPr/>
          <p:nvPr/>
        </p:nvSpPr>
        <p:spPr>
          <a:xfrm>
            <a:off x="2896361" y="4678225"/>
            <a:ext cx="762000" cy="685800"/>
          </a:xfrm>
          <a:custGeom>
            <a:avLst/>
            <a:gdLst/>
            <a:ahLst/>
            <a:cxnLst/>
            <a:rect l="l" t="t" r="r" b="b"/>
            <a:pathLst>
              <a:path w="762000" h="685800">
                <a:moveTo>
                  <a:pt x="762000" y="342900"/>
                </a:moveTo>
                <a:lnTo>
                  <a:pt x="0" y="342900"/>
                </a:lnTo>
                <a:lnTo>
                  <a:pt x="381000" y="685800"/>
                </a:lnTo>
                <a:lnTo>
                  <a:pt x="762000" y="342900"/>
                </a:lnTo>
                <a:close/>
              </a:path>
              <a:path w="762000" h="685800">
                <a:moveTo>
                  <a:pt x="571500" y="0"/>
                </a:moveTo>
                <a:lnTo>
                  <a:pt x="190500" y="0"/>
                </a:lnTo>
                <a:lnTo>
                  <a:pt x="190500" y="342900"/>
                </a:lnTo>
                <a:lnTo>
                  <a:pt x="571500" y="342900"/>
                </a:lnTo>
                <a:lnTo>
                  <a:pt x="571500" y="0"/>
                </a:lnTo>
                <a:close/>
              </a:path>
            </a:pathLst>
          </a:custGeom>
          <a:solidFill>
            <a:srgbClr val="0066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8" name="object 12"/>
          <p:cNvSpPr/>
          <p:nvPr/>
        </p:nvSpPr>
        <p:spPr>
          <a:xfrm>
            <a:off x="2896361" y="4678225"/>
            <a:ext cx="762000" cy="685800"/>
          </a:xfrm>
          <a:custGeom>
            <a:avLst/>
            <a:gdLst/>
            <a:ahLst/>
            <a:cxnLst/>
            <a:rect l="l" t="t" r="r" b="b"/>
            <a:pathLst>
              <a:path w="762000" h="685800">
                <a:moveTo>
                  <a:pt x="0" y="342900"/>
                </a:moveTo>
                <a:lnTo>
                  <a:pt x="190500" y="342900"/>
                </a:lnTo>
                <a:lnTo>
                  <a:pt x="190500" y="0"/>
                </a:lnTo>
                <a:lnTo>
                  <a:pt x="571500" y="0"/>
                </a:lnTo>
                <a:lnTo>
                  <a:pt x="571500" y="342900"/>
                </a:lnTo>
                <a:lnTo>
                  <a:pt x="762000" y="342900"/>
                </a:lnTo>
                <a:lnTo>
                  <a:pt x="381000" y="685800"/>
                </a:lnTo>
                <a:lnTo>
                  <a:pt x="0" y="342900"/>
                </a:lnTo>
                <a:close/>
              </a:path>
            </a:pathLst>
          </a:custGeom>
          <a:ln w="25908">
            <a:solidFill>
              <a:srgbClr val="6E6EB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 name="object 13"/>
          <p:cNvSpPr/>
          <p:nvPr/>
        </p:nvSpPr>
        <p:spPr>
          <a:xfrm>
            <a:off x="2439161" y="5440225"/>
            <a:ext cx="1676400" cy="914400"/>
          </a:xfrm>
          <a:custGeom>
            <a:avLst/>
            <a:gdLst/>
            <a:ahLst/>
            <a:cxnLst/>
            <a:rect l="l" t="t" r="r" b="b"/>
            <a:pathLst>
              <a:path w="1676400" h="914400">
                <a:moveTo>
                  <a:pt x="1524000" y="0"/>
                </a:moveTo>
                <a:lnTo>
                  <a:pt x="152400" y="0"/>
                </a:lnTo>
                <a:lnTo>
                  <a:pt x="104217" y="7766"/>
                </a:lnTo>
                <a:lnTo>
                  <a:pt x="62380" y="29394"/>
                </a:lnTo>
                <a:lnTo>
                  <a:pt x="29394" y="62380"/>
                </a:lnTo>
                <a:lnTo>
                  <a:pt x="7766" y="104217"/>
                </a:lnTo>
                <a:lnTo>
                  <a:pt x="0" y="152400"/>
                </a:lnTo>
                <a:lnTo>
                  <a:pt x="0" y="762000"/>
                </a:lnTo>
                <a:lnTo>
                  <a:pt x="7766" y="810182"/>
                </a:lnTo>
                <a:lnTo>
                  <a:pt x="29394" y="852019"/>
                </a:lnTo>
                <a:lnTo>
                  <a:pt x="62380" y="885005"/>
                </a:lnTo>
                <a:lnTo>
                  <a:pt x="104217" y="906633"/>
                </a:lnTo>
                <a:lnTo>
                  <a:pt x="152400" y="914400"/>
                </a:lnTo>
                <a:lnTo>
                  <a:pt x="1524000" y="914400"/>
                </a:lnTo>
                <a:lnTo>
                  <a:pt x="1572182" y="906633"/>
                </a:lnTo>
                <a:lnTo>
                  <a:pt x="1614019" y="885005"/>
                </a:lnTo>
                <a:lnTo>
                  <a:pt x="1647005" y="852019"/>
                </a:lnTo>
                <a:lnTo>
                  <a:pt x="1668633" y="810182"/>
                </a:lnTo>
                <a:lnTo>
                  <a:pt x="1676400" y="762000"/>
                </a:lnTo>
                <a:lnTo>
                  <a:pt x="1676400" y="152400"/>
                </a:lnTo>
                <a:lnTo>
                  <a:pt x="1668633" y="104217"/>
                </a:lnTo>
                <a:lnTo>
                  <a:pt x="1647005" y="62380"/>
                </a:lnTo>
                <a:lnTo>
                  <a:pt x="1614019" y="29394"/>
                </a:lnTo>
                <a:lnTo>
                  <a:pt x="1572182" y="7766"/>
                </a:lnTo>
                <a:lnTo>
                  <a:pt x="1524000" y="0"/>
                </a:lnTo>
                <a:close/>
              </a:path>
            </a:pathLst>
          </a:custGeom>
          <a:solidFill>
            <a:srgbClr val="0066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 name="object 14"/>
          <p:cNvSpPr/>
          <p:nvPr/>
        </p:nvSpPr>
        <p:spPr>
          <a:xfrm>
            <a:off x="2439161" y="5440225"/>
            <a:ext cx="1676400" cy="914400"/>
          </a:xfrm>
          <a:custGeom>
            <a:avLst/>
            <a:gdLst/>
            <a:ahLst/>
            <a:cxnLst/>
            <a:rect l="l" t="t" r="r" b="b"/>
            <a:pathLst>
              <a:path w="1676400" h="914400">
                <a:moveTo>
                  <a:pt x="0" y="152400"/>
                </a:moveTo>
                <a:lnTo>
                  <a:pt x="7766" y="104217"/>
                </a:lnTo>
                <a:lnTo>
                  <a:pt x="29394" y="62380"/>
                </a:lnTo>
                <a:lnTo>
                  <a:pt x="62380" y="29394"/>
                </a:lnTo>
                <a:lnTo>
                  <a:pt x="104217" y="7766"/>
                </a:lnTo>
                <a:lnTo>
                  <a:pt x="152400" y="0"/>
                </a:lnTo>
                <a:lnTo>
                  <a:pt x="1524000" y="0"/>
                </a:lnTo>
                <a:lnTo>
                  <a:pt x="1572182" y="7766"/>
                </a:lnTo>
                <a:lnTo>
                  <a:pt x="1614019" y="29394"/>
                </a:lnTo>
                <a:lnTo>
                  <a:pt x="1647005" y="62380"/>
                </a:lnTo>
                <a:lnTo>
                  <a:pt x="1668633" y="104217"/>
                </a:lnTo>
                <a:lnTo>
                  <a:pt x="1676400" y="152400"/>
                </a:lnTo>
                <a:lnTo>
                  <a:pt x="1676400" y="762000"/>
                </a:lnTo>
                <a:lnTo>
                  <a:pt x="1668633" y="810182"/>
                </a:lnTo>
                <a:lnTo>
                  <a:pt x="1647005" y="852019"/>
                </a:lnTo>
                <a:lnTo>
                  <a:pt x="1614019" y="885005"/>
                </a:lnTo>
                <a:lnTo>
                  <a:pt x="1572182" y="906633"/>
                </a:lnTo>
                <a:lnTo>
                  <a:pt x="1524000" y="914400"/>
                </a:lnTo>
                <a:lnTo>
                  <a:pt x="152400" y="914400"/>
                </a:lnTo>
                <a:lnTo>
                  <a:pt x="104217" y="906633"/>
                </a:lnTo>
                <a:lnTo>
                  <a:pt x="62380" y="885005"/>
                </a:lnTo>
                <a:lnTo>
                  <a:pt x="29394" y="852019"/>
                </a:lnTo>
                <a:lnTo>
                  <a:pt x="7766" y="810182"/>
                </a:lnTo>
                <a:lnTo>
                  <a:pt x="0" y="762000"/>
                </a:lnTo>
                <a:lnTo>
                  <a:pt x="0" y="152400"/>
                </a:lnTo>
                <a:close/>
              </a:path>
            </a:pathLst>
          </a:custGeom>
          <a:ln w="25908">
            <a:solidFill>
              <a:srgbClr val="6E6EB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 name="object 15"/>
          <p:cNvSpPr txBox="1"/>
          <p:nvPr/>
        </p:nvSpPr>
        <p:spPr>
          <a:xfrm>
            <a:off x="2949955" y="5665778"/>
            <a:ext cx="654050" cy="452120"/>
          </a:xfrm>
          <a:prstGeom prst="rect">
            <a:avLst/>
          </a:prstGeom>
        </p:spPr>
        <p:txBody>
          <a:bodyPr vert="horz" wrap="square" lIns="0" tIns="12065" rIns="0" bIns="0" rtlCol="0">
            <a:spAutoFit/>
          </a:bodyPr>
          <a:lstStyle/>
          <a:p>
            <a:pPr marL="12700">
              <a:lnSpc>
                <a:spcPct val="100000"/>
              </a:lnSpc>
              <a:spcBef>
                <a:spcPts val="95"/>
              </a:spcBef>
            </a:pPr>
            <a:r>
              <a:rPr sz="2800" spc="-150" dirty="0">
                <a:solidFill>
                  <a:srgbClr val="FFFFFF"/>
                </a:solidFill>
                <a:latin typeface="Noto Sans CJK JP Regular"/>
                <a:cs typeface="Noto Sans CJK JP Regular"/>
              </a:rPr>
              <a:t>PBC</a:t>
            </a:r>
            <a:endParaRPr sz="2800">
              <a:latin typeface="Noto Sans CJK JP Regular"/>
              <a:cs typeface="Noto Sans CJK JP Regular"/>
            </a:endParaRPr>
          </a:p>
        </p:txBody>
      </p:sp>
      <p:sp>
        <p:nvSpPr>
          <p:cNvPr id="12" name="object 16"/>
          <p:cNvSpPr/>
          <p:nvPr/>
        </p:nvSpPr>
        <p:spPr>
          <a:xfrm>
            <a:off x="5563361" y="4678225"/>
            <a:ext cx="762000" cy="685800"/>
          </a:xfrm>
          <a:custGeom>
            <a:avLst/>
            <a:gdLst/>
            <a:ahLst/>
            <a:cxnLst/>
            <a:rect l="l" t="t" r="r" b="b"/>
            <a:pathLst>
              <a:path w="762000" h="685800">
                <a:moveTo>
                  <a:pt x="762000" y="342900"/>
                </a:moveTo>
                <a:lnTo>
                  <a:pt x="0" y="342900"/>
                </a:lnTo>
                <a:lnTo>
                  <a:pt x="381000" y="685800"/>
                </a:lnTo>
                <a:lnTo>
                  <a:pt x="762000" y="342900"/>
                </a:lnTo>
                <a:close/>
              </a:path>
              <a:path w="762000" h="685800">
                <a:moveTo>
                  <a:pt x="571500" y="0"/>
                </a:moveTo>
                <a:lnTo>
                  <a:pt x="190500" y="0"/>
                </a:lnTo>
                <a:lnTo>
                  <a:pt x="190500" y="342900"/>
                </a:lnTo>
                <a:lnTo>
                  <a:pt x="571500" y="342900"/>
                </a:lnTo>
                <a:lnTo>
                  <a:pt x="571500" y="0"/>
                </a:lnTo>
                <a:close/>
              </a:path>
            </a:pathLst>
          </a:custGeom>
          <a:solidFill>
            <a:srgbClr val="0066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 name="object 17"/>
          <p:cNvSpPr/>
          <p:nvPr/>
        </p:nvSpPr>
        <p:spPr>
          <a:xfrm>
            <a:off x="5563361" y="4678225"/>
            <a:ext cx="762000" cy="685800"/>
          </a:xfrm>
          <a:custGeom>
            <a:avLst/>
            <a:gdLst/>
            <a:ahLst/>
            <a:cxnLst/>
            <a:rect l="l" t="t" r="r" b="b"/>
            <a:pathLst>
              <a:path w="762000" h="685800">
                <a:moveTo>
                  <a:pt x="0" y="342900"/>
                </a:moveTo>
                <a:lnTo>
                  <a:pt x="190500" y="342900"/>
                </a:lnTo>
                <a:lnTo>
                  <a:pt x="190500" y="0"/>
                </a:lnTo>
                <a:lnTo>
                  <a:pt x="571500" y="0"/>
                </a:lnTo>
                <a:lnTo>
                  <a:pt x="571500" y="342900"/>
                </a:lnTo>
                <a:lnTo>
                  <a:pt x="762000" y="342900"/>
                </a:lnTo>
                <a:lnTo>
                  <a:pt x="381000" y="685800"/>
                </a:lnTo>
                <a:lnTo>
                  <a:pt x="0" y="342900"/>
                </a:lnTo>
                <a:close/>
              </a:path>
            </a:pathLst>
          </a:custGeom>
          <a:ln w="25908">
            <a:solidFill>
              <a:srgbClr val="6E6EB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4" name="object 18"/>
          <p:cNvSpPr/>
          <p:nvPr/>
        </p:nvSpPr>
        <p:spPr>
          <a:xfrm>
            <a:off x="5106161" y="5440225"/>
            <a:ext cx="1676400" cy="914400"/>
          </a:xfrm>
          <a:custGeom>
            <a:avLst/>
            <a:gdLst/>
            <a:ahLst/>
            <a:cxnLst/>
            <a:rect l="l" t="t" r="r" b="b"/>
            <a:pathLst>
              <a:path w="1676400" h="914400">
                <a:moveTo>
                  <a:pt x="1523999" y="0"/>
                </a:moveTo>
                <a:lnTo>
                  <a:pt x="152400" y="0"/>
                </a:lnTo>
                <a:lnTo>
                  <a:pt x="104217" y="7766"/>
                </a:lnTo>
                <a:lnTo>
                  <a:pt x="62380" y="29394"/>
                </a:lnTo>
                <a:lnTo>
                  <a:pt x="29394" y="62380"/>
                </a:lnTo>
                <a:lnTo>
                  <a:pt x="7766" y="104217"/>
                </a:lnTo>
                <a:lnTo>
                  <a:pt x="0" y="152400"/>
                </a:lnTo>
                <a:lnTo>
                  <a:pt x="0" y="762000"/>
                </a:lnTo>
                <a:lnTo>
                  <a:pt x="7766" y="810182"/>
                </a:lnTo>
                <a:lnTo>
                  <a:pt x="29394" y="852019"/>
                </a:lnTo>
                <a:lnTo>
                  <a:pt x="62380" y="885005"/>
                </a:lnTo>
                <a:lnTo>
                  <a:pt x="104217" y="906633"/>
                </a:lnTo>
                <a:lnTo>
                  <a:pt x="152400" y="914400"/>
                </a:lnTo>
                <a:lnTo>
                  <a:pt x="1523999" y="914400"/>
                </a:lnTo>
                <a:lnTo>
                  <a:pt x="1572182" y="906633"/>
                </a:lnTo>
                <a:lnTo>
                  <a:pt x="1614019" y="885005"/>
                </a:lnTo>
                <a:lnTo>
                  <a:pt x="1647005" y="852019"/>
                </a:lnTo>
                <a:lnTo>
                  <a:pt x="1668633" y="810182"/>
                </a:lnTo>
                <a:lnTo>
                  <a:pt x="1676399" y="762000"/>
                </a:lnTo>
                <a:lnTo>
                  <a:pt x="1676399" y="152400"/>
                </a:lnTo>
                <a:lnTo>
                  <a:pt x="1668633" y="104217"/>
                </a:lnTo>
                <a:lnTo>
                  <a:pt x="1647005" y="62380"/>
                </a:lnTo>
                <a:lnTo>
                  <a:pt x="1614019" y="29394"/>
                </a:lnTo>
                <a:lnTo>
                  <a:pt x="1572182" y="7766"/>
                </a:lnTo>
                <a:lnTo>
                  <a:pt x="1523999" y="0"/>
                </a:lnTo>
                <a:close/>
              </a:path>
            </a:pathLst>
          </a:custGeom>
          <a:solidFill>
            <a:srgbClr val="0066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5" name="object 19"/>
          <p:cNvSpPr/>
          <p:nvPr/>
        </p:nvSpPr>
        <p:spPr>
          <a:xfrm>
            <a:off x="5106161" y="5440225"/>
            <a:ext cx="1676400" cy="914400"/>
          </a:xfrm>
          <a:custGeom>
            <a:avLst/>
            <a:gdLst/>
            <a:ahLst/>
            <a:cxnLst/>
            <a:rect l="l" t="t" r="r" b="b"/>
            <a:pathLst>
              <a:path w="1676400" h="914400">
                <a:moveTo>
                  <a:pt x="0" y="152400"/>
                </a:moveTo>
                <a:lnTo>
                  <a:pt x="7766" y="104217"/>
                </a:lnTo>
                <a:lnTo>
                  <a:pt x="29394" y="62380"/>
                </a:lnTo>
                <a:lnTo>
                  <a:pt x="62380" y="29394"/>
                </a:lnTo>
                <a:lnTo>
                  <a:pt x="104217" y="7766"/>
                </a:lnTo>
                <a:lnTo>
                  <a:pt x="152400" y="0"/>
                </a:lnTo>
                <a:lnTo>
                  <a:pt x="1523999" y="0"/>
                </a:lnTo>
                <a:lnTo>
                  <a:pt x="1572182" y="7766"/>
                </a:lnTo>
                <a:lnTo>
                  <a:pt x="1614019" y="29394"/>
                </a:lnTo>
                <a:lnTo>
                  <a:pt x="1647005" y="62380"/>
                </a:lnTo>
                <a:lnTo>
                  <a:pt x="1668633" y="104217"/>
                </a:lnTo>
                <a:lnTo>
                  <a:pt x="1676399" y="152400"/>
                </a:lnTo>
                <a:lnTo>
                  <a:pt x="1676399" y="762000"/>
                </a:lnTo>
                <a:lnTo>
                  <a:pt x="1668633" y="810182"/>
                </a:lnTo>
                <a:lnTo>
                  <a:pt x="1647005" y="852019"/>
                </a:lnTo>
                <a:lnTo>
                  <a:pt x="1614019" y="885005"/>
                </a:lnTo>
                <a:lnTo>
                  <a:pt x="1572182" y="906633"/>
                </a:lnTo>
                <a:lnTo>
                  <a:pt x="1523999" y="914400"/>
                </a:lnTo>
                <a:lnTo>
                  <a:pt x="152400" y="914400"/>
                </a:lnTo>
                <a:lnTo>
                  <a:pt x="104217" y="906633"/>
                </a:lnTo>
                <a:lnTo>
                  <a:pt x="62380" y="885005"/>
                </a:lnTo>
                <a:lnTo>
                  <a:pt x="29394" y="852019"/>
                </a:lnTo>
                <a:lnTo>
                  <a:pt x="7766" y="810182"/>
                </a:lnTo>
                <a:lnTo>
                  <a:pt x="0" y="762000"/>
                </a:lnTo>
                <a:lnTo>
                  <a:pt x="0" y="152400"/>
                </a:lnTo>
                <a:close/>
              </a:path>
            </a:pathLst>
          </a:custGeom>
          <a:ln w="25908">
            <a:solidFill>
              <a:srgbClr val="6E6EB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6" name="object 20"/>
          <p:cNvSpPr txBox="1"/>
          <p:nvPr/>
        </p:nvSpPr>
        <p:spPr>
          <a:xfrm>
            <a:off x="5662929" y="5665778"/>
            <a:ext cx="563245" cy="452120"/>
          </a:xfrm>
          <a:prstGeom prst="rect">
            <a:avLst/>
          </a:prstGeom>
        </p:spPr>
        <p:txBody>
          <a:bodyPr vert="horz" wrap="square" lIns="0" tIns="12065" rIns="0" bIns="0" rtlCol="0">
            <a:spAutoFit/>
          </a:bodyPr>
          <a:lstStyle/>
          <a:p>
            <a:pPr marL="12700">
              <a:lnSpc>
                <a:spcPct val="100000"/>
              </a:lnSpc>
              <a:spcBef>
                <a:spcPts val="95"/>
              </a:spcBef>
            </a:pPr>
            <a:r>
              <a:rPr sz="2800" spc="-204" dirty="0">
                <a:solidFill>
                  <a:srgbClr val="FFFFFF"/>
                </a:solidFill>
                <a:latin typeface="Noto Sans CJK JP Regular"/>
                <a:cs typeface="Noto Sans CJK JP Regular"/>
              </a:rPr>
              <a:t>SLE</a:t>
            </a:r>
            <a:endParaRPr sz="2800">
              <a:latin typeface="Noto Sans CJK JP Regular"/>
              <a:cs typeface="Noto Sans CJK JP Regular"/>
            </a:endParaRPr>
          </a:p>
        </p:txBody>
      </p:sp>
      <p:sp>
        <p:nvSpPr>
          <p:cNvPr id="17" name="TextBox 16"/>
          <p:cNvSpPr txBox="1"/>
          <p:nvPr/>
        </p:nvSpPr>
        <p:spPr>
          <a:xfrm>
            <a:off x="374210" y="1124744"/>
            <a:ext cx="5151489" cy="830997"/>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抗核抗体的检测结果</a:t>
            </a:r>
            <a:r>
              <a:rPr lang="en-US" altLang="zh-CN" sz="2400" b="1" dirty="0">
                <a:solidFill>
                  <a:prstClr val="black"/>
                </a:solidFill>
                <a:latin typeface="微软雅黑" panose="020B0503020204020204" pitchFamily="34" charset="-122"/>
                <a:ea typeface="微软雅黑" panose="020B0503020204020204" pitchFamily="34" charset="-122"/>
              </a:rPr>
              <a:t>-</a:t>
            </a:r>
            <a:r>
              <a:rPr lang="zh-CN" altLang="en-US" sz="2400" b="1" dirty="0">
                <a:solidFill>
                  <a:srgbClr val="00B0F0"/>
                </a:solidFill>
                <a:latin typeface="微软雅黑" panose="020B0503020204020204" pitchFamily="34" charset="-122"/>
                <a:ea typeface="微软雅黑" panose="020B0503020204020204" pitchFamily="34" charset="-122"/>
              </a:rPr>
              <a:t>核膜型</a:t>
            </a:r>
            <a:endParaRPr lang="zh-CN" altLang="en-US" sz="2400" b="1" dirty="0">
              <a:solidFill>
                <a:prstClr val="black"/>
              </a:solidFill>
              <a:latin typeface="微软雅黑" panose="020B0503020204020204" pitchFamily="34" charset="-122"/>
              <a:ea typeface="微软雅黑" panose="020B0503020204020204" pitchFamily="34" charset="-122"/>
            </a:endParaRPr>
          </a:p>
          <a:p>
            <a:endParaRPr lang="zh-CN" altLang="en-US" sz="2400" b="1" dirty="0">
              <a:solidFill>
                <a:prstClr val="black"/>
              </a:solidFill>
              <a:latin typeface="微软雅黑" panose="020B0503020204020204" pitchFamily="34" charset="-122"/>
              <a:ea typeface="微软雅黑" panose="020B0503020204020204" pitchFamily="34" charset="-122"/>
            </a:endParaRPr>
          </a:p>
        </p:txBody>
      </p:sp>
      <p:pic>
        <p:nvPicPr>
          <p:cNvPr id="337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 y="0"/>
            <a:ext cx="9138438"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75411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72"/>
          <p:cNvSpPr>
            <a:spLocks noChangeArrowheads="1"/>
          </p:cNvSpPr>
          <p:nvPr/>
        </p:nvSpPr>
        <p:spPr bwMode="auto">
          <a:xfrm>
            <a:off x="2217738" y="1628800"/>
            <a:ext cx="5594350" cy="560388"/>
          </a:xfrm>
          <a:prstGeom prst="roundRect">
            <a:avLst>
              <a:gd name="adj" fmla="val 16667"/>
            </a:avLst>
          </a:prstGeom>
          <a:solidFill>
            <a:schemeClr val="bg1">
              <a:lumMod val="50000"/>
              <a:alpha val="50195"/>
            </a:schemeClr>
          </a:solidFill>
          <a:ln>
            <a:noFill/>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5" name="圆角矩形 10"/>
          <p:cNvSpPr>
            <a:spLocks noChangeArrowheads="1"/>
          </p:cNvSpPr>
          <p:nvPr/>
        </p:nvSpPr>
        <p:spPr bwMode="auto">
          <a:xfrm>
            <a:off x="1547813" y="1628800"/>
            <a:ext cx="1031875" cy="560388"/>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en-US" altLang="zh-CN" sz="2000" b="1">
                <a:solidFill>
                  <a:srgbClr val="FFFFFF"/>
                </a:solidFill>
                <a:latin typeface="微软雅黑" pitchFamily="34" charset="-122"/>
                <a:ea typeface="微软雅黑" pitchFamily="34" charset="-122"/>
                <a:sym typeface="微软雅黑" pitchFamily="34" charset="-122"/>
              </a:rPr>
              <a:t>1.</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6" name="圆角矩形 72"/>
          <p:cNvSpPr>
            <a:spLocks noChangeArrowheads="1"/>
          </p:cNvSpPr>
          <p:nvPr/>
        </p:nvSpPr>
        <p:spPr bwMode="auto">
          <a:xfrm>
            <a:off x="2217738" y="2513038"/>
            <a:ext cx="5594350" cy="560387"/>
          </a:xfrm>
          <a:prstGeom prst="roundRect">
            <a:avLst>
              <a:gd name="adj" fmla="val 16667"/>
            </a:avLst>
          </a:prstGeom>
          <a:solidFill>
            <a:schemeClr val="bg1">
              <a:lumMod val="50000"/>
              <a:alpha val="50195"/>
            </a:schemeClr>
          </a:solidFill>
          <a:ln>
            <a:noFill/>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7" name="圆角矩形 72"/>
          <p:cNvSpPr>
            <a:spLocks noChangeArrowheads="1"/>
          </p:cNvSpPr>
          <p:nvPr/>
        </p:nvSpPr>
        <p:spPr bwMode="auto">
          <a:xfrm>
            <a:off x="2235200" y="3357588"/>
            <a:ext cx="5594350" cy="560387"/>
          </a:xfrm>
          <a:prstGeom prst="roundRect">
            <a:avLst>
              <a:gd name="adj" fmla="val 16667"/>
            </a:avLst>
          </a:prstGeom>
          <a:solidFill>
            <a:schemeClr val="bg1">
              <a:lumMod val="50000"/>
              <a:alpha val="50195"/>
            </a:schemeClr>
          </a:solidFill>
          <a:ln>
            <a:noFill/>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8" name="圆角矩形 72"/>
          <p:cNvSpPr>
            <a:spLocks noChangeArrowheads="1"/>
          </p:cNvSpPr>
          <p:nvPr/>
        </p:nvSpPr>
        <p:spPr bwMode="auto">
          <a:xfrm>
            <a:off x="2217738" y="4221188"/>
            <a:ext cx="5594350" cy="560387"/>
          </a:xfrm>
          <a:prstGeom prst="roundRect">
            <a:avLst>
              <a:gd name="adj" fmla="val 16667"/>
            </a:avLst>
          </a:prstGeom>
          <a:solidFill>
            <a:schemeClr val="bg1">
              <a:lumMod val="50000"/>
              <a:alpha val="50195"/>
            </a:schemeClr>
          </a:solidFill>
          <a:ln>
            <a:noFill/>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endParaRPr lang="zh-CN" altLang="zh-CN" sz="2800" b="1" dirty="0">
              <a:latin typeface="微软雅黑" pitchFamily="34" charset="-122"/>
              <a:ea typeface="微软雅黑" pitchFamily="34" charset="-122"/>
              <a:sym typeface="微软雅黑" pitchFamily="34" charset="-122"/>
            </a:endParaRPr>
          </a:p>
        </p:txBody>
      </p:sp>
      <p:sp>
        <p:nvSpPr>
          <p:cNvPr id="9" name="圆角矩形 10"/>
          <p:cNvSpPr>
            <a:spLocks noChangeArrowheads="1"/>
          </p:cNvSpPr>
          <p:nvPr/>
        </p:nvSpPr>
        <p:spPr bwMode="auto">
          <a:xfrm>
            <a:off x="1547813" y="251303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en-US" altLang="zh-CN" sz="2000" b="1">
                <a:solidFill>
                  <a:srgbClr val="FFFFFF"/>
                </a:solidFill>
                <a:latin typeface="微软雅黑" pitchFamily="34" charset="-122"/>
                <a:ea typeface="微软雅黑" pitchFamily="34" charset="-122"/>
                <a:sym typeface="微软雅黑" pitchFamily="34" charset="-122"/>
              </a:rPr>
              <a:t>2.</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10" name="圆角矩形 10"/>
          <p:cNvSpPr>
            <a:spLocks noChangeArrowheads="1"/>
          </p:cNvSpPr>
          <p:nvPr/>
        </p:nvSpPr>
        <p:spPr bwMode="auto">
          <a:xfrm>
            <a:off x="1547813" y="335758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en-US" altLang="zh-CN" sz="2000" b="1">
                <a:solidFill>
                  <a:srgbClr val="FFFFFF"/>
                </a:solidFill>
                <a:latin typeface="微软雅黑" pitchFamily="34" charset="-122"/>
                <a:ea typeface="微软雅黑" pitchFamily="34" charset="-122"/>
                <a:sym typeface="微软雅黑" pitchFamily="34" charset="-122"/>
              </a:rPr>
              <a:t>3.</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11" name="圆角矩形 10"/>
          <p:cNvSpPr>
            <a:spLocks noChangeArrowheads="1"/>
          </p:cNvSpPr>
          <p:nvPr/>
        </p:nvSpPr>
        <p:spPr bwMode="auto">
          <a:xfrm>
            <a:off x="1547813" y="422118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en-US" altLang="zh-CN" sz="2000" b="1">
                <a:solidFill>
                  <a:srgbClr val="FFFFFF"/>
                </a:solidFill>
                <a:latin typeface="微软雅黑" pitchFamily="34" charset="-122"/>
                <a:ea typeface="微软雅黑" pitchFamily="34" charset="-122"/>
                <a:sym typeface="微软雅黑" pitchFamily="34" charset="-122"/>
              </a:rPr>
              <a:t>4.</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12" name="矩形 82"/>
          <p:cNvSpPr>
            <a:spLocks noChangeArrowheads="1"/>
          </p:cNvSpPr>
          <p:nvPr/>
        </p:nvSpPr>
        <p:spPr bwMode="auto">
          <a:xfrm>
            <a:off x="3168034" y="2540849"/>
            <a:ext cx="41344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latin typeface="微软雅黑" pitchFamily="34" charset="-122"/>
                <a:ea typeface="微软雅黑" pitchFamily="34" charset="-122"/>
              </a:rPr>
              <a:t>抗核抗体检测的临床应用</a:t>
            </a:r>
          </a:p>
        </p:txBody>
      </p:sp>
      <p:sp>
        <p:nvSpPr>
          <p:cNvPr id="13" name="矩形 82"/>
          <p:cNvSpPr>
            <a:spLocks noChangeArrowheads="1"/>
          </p:cNvSpPr>
          <p:nvPr/>
        </p:nvSpPr>
        <p:spPr bwMode="auto">
          <a:xfrm>
            <a:off x="3168035" y="3376171"/>
            <a:ext cx="34163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latin typeface="微软雅黑" pitchFamily="34" charset="-122"/>
                <a:ea typeface="微软雅黑" pitchFamily="34" charset="-122"/>
                <a:sym typeface="微软雅黑" pitchFamily="34" charset="-122"/>
              </a:rPr>
              <a:t>抗核抗体的检测方法</a:t>
            </a:r>
            <a:endParaRPr lang="zh-CN" altLang="en-US" sz="2400" dirty="0"/>
          </a:p>
        </p:txBody>
      </p:sp>
      <p:sp>
        <p:nvSpPr>
          <p:cNvPr id="14" name="矩形 82"/>
          <p:cNvSpPr>
            <a:spLocks noChangeArrowheads="1"/>
          </p:cNvSpPr>
          <p:nvPr/>
        </p:nvSpPr>
        <p:spPr bwMode="auto">
          <a:xfrm>
            <a:off x="3168034" y="1665968"/>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latin typeface="微软雅黑" pitchFamily="34" charset="-122"/>
                <a:ea typeface="微软雅黑" pitchFamily="34" charset="-122"/>
              </a:rPr>
              <a:t>抗核抗体概况</a:t>
            </a:r>
          </a:p>
        </p:txBody>
      </p:sp>
      <p:sp>
        <p:nvSpPr>
          <p:cNvPr id="15" name="矩形 82"/>
          <p:cNvSpPr>
            <a:spLocks noChangeArrowheads="1"/>
          </p:cNvSpPr>
          <p:nvPr/>
        </p:nvSpPr>
        <p:spPr bwMode="auto">
          <a:xfrm>
            <a:off x="3168035" y="4221188"/>
            <a:ext cx="34163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latin typeface="微软雅黑" pitchFamily="34" charset="-122"/>
                <a:ea typeface="微软雅黑" pitchFamily="34" charset="-122"/>
                <a:sym typeface="微软雅黑" pitchFamily="34" charset="-122"/>
              </a:rPr>
              <a:t>抗核抗体的检测结果</a:t>
            </a:r>
            <a:endParaRPr lang="zh-CN" altLang="en-US" sz="2400" dirty="0"/>
          </a:p>
        </p:txBody>
      </p:sp>
    </p:spTree>
    <p:extLst>
      <p:ext uri="{BB962C8B-B14F-4D97-AF65-F5344CB8AC3E}">
        <p14:creationId xmlns:p14="http://schemas.microsoft.com/office/powerpoint/2010/main" val="3367411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0-#ppt_w/2"/>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0-#ppt_w/2"/>
                                          </p:val>
                                        </p:tav>
                                        <p:tav tm="100000">
                                          <p:val>
                                            <p:strVal val="#ppt_x"/>
                                          </p:val>
                                        </p:tav>
                                      </p:tavLst>
                                    </p:anim>
                                    <p:anim calcmode="lin" valueType="num">
                                      <p:cBhvr>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0-#ppt_w/2"/>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8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ppt_x</p:attrName>
                                        </p:attrNameLst>
                                      </p:cBhvr>
                                      <p:tavLst>
                                        <p:tav tm="0">
                                          <p:val>
                                            <p:strVal val="0-#ppt_w/2"/>
                                          </p:val>
                                        </p:tav>
                                        <p:tav tm="100000">
                                          <p:val>
                                            <p:strVal val="#ppt_x"/>
                                          </p:val>
                                        </p:tav>
                                      </p:tavLst>
                                    </p:anim>
                                    <p:anim calcmode="lin" valueType="num">
                                      <p:cBhvr>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autoUpdateAnimBg="0"/>
      <p:bldP spid="9" grpId="0" bldLvl="0" animBg="1" autoUpdateAnimBg="0"/>
      <p:bldP spid="10" grpId="0" bldLvl="0" animBg="1" autoUpdateAnimBg="0"/>
      <p:bldP spid="11" grpId="0" bldLvl="0" animBg="1"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5576" y="2204864"/>
            <a:ext cx="7618137" cy="3289155"/>
            <a:chOff x="360485" y="1081454"/>
            <a:chExt cx="8589292" cy="4700597"/>
          </a:xfrm>
        </p:grpSpPr>
        <p:sp>
          <p:nvSpPr>
            <p:cNvPr id="3" name="object 11"/>
            <p:cNvSpPr/>
            <p:nvPr/>
          </p:nvSpPr>
          <p:spPr>
            <a:xfrm>
              <a:off x="360485" y="2198077"/>
              <a:ext cx="8255185" cy="3583974"/>
            </a:xfrm>
            <a:prstGeom prst="rect">
              <a:avLst/>
            </a:prstGeom>
            <a:blipFill>
              <a:blip r:embed="rId2" cstate="print"/>
              <a:stretch>
                <a:fillRect/>
              </a:stretch>
            </a:blipFill>
          </p:spPr>
          <p:txBody>
            <a:bodyPr wrap="square" lIns="0" tIns="0" rIns="0" bIns="0" rtlCol="0"/>
            <a:lstStyle/>
            <a:p>
              <a:endParaRPr/>
            </a:p>
          </p:txBody>
        </p:sp>
        <p:sp>
          <p:nvSpPr>
            <p:cNvPr id="4" name="object 12"/>
            <p:cNvSpPr/>
            <p:nvPr/>
          </p:nvSpPr>
          <p:spPr>
            <a:xfrm>
              <a:off x="430032" y="1081454"/>
              <a:ext cx="8519745" cy="985090"/>
            </a:xfrm>
            <a:prstGeom prst="rect">
              <a:avLst/>
            </a:prstGeom>
            <a:blipFill>
              <a:blip r:embed="rId3" cstate="print"/>
              <a:stretch>
                <a:fillRect/>
              </a:stretch>
            </a:blipFill>
          </p:spPr>
          <p:txBody>
            <a:bodyPr wrap="square" lIns="0" tIns="0" rIns="0" bIns="0" rtlCol="0"/>
            <a:lstStyle/>
            <a:p>
              <a:endParaRPr/>
            </a:p>
          </p:txBody>
        </p:sp>
      </p:grpSp>
      <p:sp>
        <p:nvSpPr>
          <p:cNvPr id="5" name="object 13"/>
          <p:cNvSpPr txBox="1"/>
          <p:nvPr/>
        </p:nvSpPr>
        <p:spPr>
          <a:xfrm>
            <a:off x="6432954" y="6447299"/>
            <a:ext cx="5033645" cy="299720"/>
          </a:xfrm>
          <a:prstGeom prst="rect">
            <a:avLst/>
          </a:prstGeom>
        </p:spPr>
        <p:txBody>
          <a:bodyPr vert="horz" wrap="square" lIns="0" tIns="12700" rIns="0" bIns="0" rtlCol="0">
            <a:spAutoFit/>
          </a:bodyPr>
          <a:lstStyle/>
          <a:p>
            <a:pPr marL="12700">
              <a:lnSpc>
                <a:spcPct val="100000"/>
              </a:lnSpc>
              <a:spcBef>
                <a:spcPts val="100"/>
              </a:spcBef>
            </a:pPr>
            <a:r>
              <a:rPr sz="1000" i="1" spc="-20" dirty="0">
                <a:cs typeface="Arial"/>
              </a:rPr>
              <a:t>Hepatology. </a:t>
            </a:r>
            <a:r>
              <a:rPr sz="1000" i="1" spc="-5" dirty="0">
                <a:cs typeface="Arial"/>
              </a:rPr>
              <a:t>2018 Aug </a:t>
            </a:r>
            <a:r>
              <a:rPr sz="1000" i="1" dirty="0">
                <a:cs typeface="Arial"/>
              </a:rPr>
              <a:t>2. </a:t>
            </a:r>
            <a:r>
              <a:rPr sz="1000" i="1" spc="-5" dirty="0">
                <a:cs typeface="Arial"/>
              </a:rPr>
              <a:t>doi:</a:t>
            </a:r>
            <a:r>
              <a:rPr sz="1000" i="1" spc="-55" dirty="0">
                <a:cs typeface="Arial"/>
              </a:rPr>
              <a:t> </a:t>
            </a:r>
            <a:r>
              <a:rPr sz="1000" i="1" spc="-5" dirty="0">
                <a:cs typeface="Arial"/>
              </a:rPr>
              <a:t>10.1002/hep.30145</a:t>
            </a:r>
            <a:r>
              <a:rPr sz="1800" spc="-5" dirty="0">
                <a:solidFill>
                  <a:srgbClr val="FF00FF"/>
                </a:solidFill>
                <a:latin typeface="Arial"/>
                <a:cs typeface="Arial"/>
              </a:rPr>
              <a:t>.</a:t>
            </a:r>
            <a:endParaRPr sz="1800" dirty="0">
              <a:latin typeface="Arial"/>
              <a:cs typeface="Arial"/>
            </a:endParaRPr>
          </a:p>
        </p:txBody>
      </p:sp>
      <p:sp>
        <p:nvSpPr>
          <p:cNvPr id="6" name="TextBox 5"/>
          <p:cNvSpPr txBox="1"/>
          <p:nvPr/>
        </p:nvSpPr>
        <p:spPr>
          <a:xfrm>
            <a:off x="395536" y="1196752"/>
            <a:ext cx="7383737" cy="830997"/>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抗核抗体的检测结果</a:t>
            </a:r>
            <a:r>
              <a:rPr lang="en-US" altLang="zh-CN" sz="2400" b="1" dirty="0">
                <a:solidFill>
                  <a:prstClr val="black"/>
                </a:solidFill>
                <a:latin typeface="微软雅黑" panose="020B0503020204020204" pitchFamily="34" charset="-122"/>
                <a:ea typeface="微软雅黑" panose="020B0503020204020204" pitchFamily="34" charset="-122"/>
              </a:rPr>
              <a:t>-</a:t>
            </a:r>
            <a:r>
              <a:rPr lang="zh-CN" altLang="en-US" sz="2400" b="1" dirty="0">
                <a:solidFill>
                  <a:srgbClr val="00B0F0"/>
                </a:solidFill>
                <a:latin typeface="微软雅黑" panose="020B0503020204020204" pitchFamily="34" charset="-122"/>
                <a:ea typeface="微软雅黑" panose="020B0503020204020204" pitchFamily="34" charset="-122"/>
              </a:rPr>
              <a:t>原发性胆汁性肝硬化</a:t>
            </a:r>
            <a:r>
              <a:rPr lang="en-US" altLang="zh-CN" sz="2400" b="1" dirty="0">
                <a:solidFill>
                  <a:srgbClr val="00B0F0"/>
                </a:solidFill>
                <a:latin typeface="微软雅黑" panose="020B0503020204020204" pitchFamily="34" charset="-122"/>
                <a:ea typeface="微软雅黑" panose="020B0503020204020204" pitchFamily="34" charset="-122"/>
              </a:rPr>
              <a:t>PBC</a:t>
            </a:r>
            <a:endParaRPr lang="zh-CN" altLang="en-US" sz="2400" b="1" dirty="0">
              <a:solidFill>
                <a:prstClr val="black"/>
              </a:solidFill>
              <a:latin typeface="微软雅黑" panose="020B0503020204020204" pitchFamily="34" charset="-122"/>
              <a:ea typeface="微软雅黑" panose="020B0503020204020204" pitchFamily="34" charset="-122"/>
            </a:endParaRPr>
          </a:p>
          <a:p>
            <a:endParaRPr lang="zh-CN" altLang="en-US" sz="2400" b="1" dirty="0">
              <a:solidFill>
                <a:prstClr val="black"/>
              </a:solidFill>
              <a:latin typeface="微软雅黑" panose="020B0503020204020204" pitchFamily="34" charset="-122"/>
              <a:ea typeface="微软雅黑" panose="020B0503020204020204" pitchFamily="34" charset="-122"/>
            </a:endParaRPr>
          </a:p>
        </p:txBody>
      </p:sp>
      <p:pic>
        <p:nvPicPr>
          <p:cNvPr id="348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56" y="0"/>
            <a:ext cx="9162256"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84388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403648" y="2265719"/>
            <a:ext cx="7026833" cy="3348390"/>
            <a:chOff x="694475" y="1222131"/>
            <a:chExt cx="8168054" cy="4547147"/>
          </a:xfrm>
        </p:grpSpPr>
        <p:sp>
          <p:nvSpPr>
            <p:cNvPr id="2" name="object 11"/>
            <p:cNvSpPr/>
            <p:nvPr/>
          </p:nvSpPr>
          <p:spPr>
            <a:xfrm>
              <a:off x="694475" y="1222131"/>
              <a:ext cx="8168054" cy="1954823"/>
            </a:xfrm>
            <a:prstGeom prst="rect">
              <a:avLst/>
            </a:prstGeom>
            <a:blipFill>
              <a:blip r:embed="rId2" cstate="print"/>
              <a:stretch>
                <a:fillRect/>
              </a:stretch>
            </a:blipFill>
          </p:spPr>
          <p:txBody>
            <a:bodyPr wrap="square" lIns="0" tIns="0" rIns="0" bIns="0" rtlCol="0"/>
            <a:lstStyle/>
            <a:p>
              <a:endParaRPr/>
            </a:p>
          </p:txBody>
        </p:sp>
        <p:sp>
          <p:nvSpPr>
            <p:cNvPr id="3" name="object 12"/>
            <p:cNvSpPr/>
            <p:nvPr/>
          </p:nvSpPr>
          <p:spPr>
            <a:xfrm>
              <a:off x="1025877" y="3284984"/>
              <a:ext cx="7200800" cy="2484294"/>
            </a:xfrm>
            <a:prstGeom prst="rect">
              <a:avLst/>
            </a:prstGeom>
            <a:blipFill>
              <a:blip r:embed="rId3" cstate="print"/>
              <a:stretch>
                <a:fillRect/>
              </a:stretch>
            </a:blipFill>
          </p:spPr>
          <p:txBody>
            <a:bodyPr wrap="square" lIns="0" tIns="0" rIns="0" bIns="0" rtlCol="0"/>
            <a:lstStyle/>
            <a:p>
              <a:endParaRPr/>
            </a:p>
          </p:txBody>
        </p:sp>
      </p:grpSp>
      <p:sp>
        <p:nvSpPr>
          <p:cNvPr id="4" name="TextBox 3"/>
          <p:cNvSpPr txBox="1"/>
          <p:nvPr/>
        </p:nvSpPr>
        <p:spPr>
          <a:xfrm>
            <a:off x="392197" y="1269900"/>
            <a:ext cx="5151489" cy="830997"/>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抗核抗体的检测结果</a:t>
            </a:r>
            <a:r>
              <a:rPr lang="en-US" altLang="zh-CN" sz="2400" b="1" dirty="0">
                <a:solidFill>
                  <a:prstClr val="black"/>
                </a:solidFill>
                <a:latin typeface="微软雅黑" panose="020B0503020204020204" pitchFamily="34" charset="-122"/>
                <a:ea typeface="微软雅黑" panose="020B0503020204020204" pitchFamily="34" charset="-122"/>
              </a:rPr>
              <a:t>-</a:t>
            </a:r>
            <a:r>
              <a:rPr lang="en-US" altLang="zh-CN" sz="2400" b="1" dirty="0">
                <a:solidFill>
                  <a:srgbClr val="00B0F0"/>
                </a:solidFill>
                <a:latin typeface="微软雅黑" panose="020B0503020204020204" pitchFamily="34" charset="-122"/>
                <a:ea typeface="微软雅黑" panose="020B0503020204020204" pitchFamily="34" charset="-122"/>
              </a:rPr>
              <a:t>PBC</a:t>
            </a:r>
            <a:endParaRPr lang="zh-CN" altLang="en-US" sz="2400" b="1" dirty="0">
              <a:solidFill>
                <a:prstClr val="black"/>
              </a:solidFill>
              <a:latin typeface="微软雅黑" panose="020B0503020204020204" pitchFamily="34" charset="-122"/>
              <a:ea typeface="微软雅黑" panose="020B0503020204020204" pitchFamily="34" charset="-122"/>
            </a:endParaRPr>
          </a:p>
          <a:p>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3203848" y="6304002"/>
            <a:ext cx="5940152" cy="553998"/>
          </a:xfrm>
          <a:prstGeom prst="rect">
            <a:avLst/>
          </a:prstGeom>
        </p:spPr>
        <p:txBody>
          <a:bodyPr wrap="square">
            <a:spAutoFit/>
          </a:bodyPr>
          <a:lstStyle/>
          <a:p>
            <a:r>
              <a:rPr lang="en-US" altLang="zh-CN" sz="1000" i="1" dirty="0"/>
              <a:t>Hirschfield G M , Dyson J K , Alexander G J , et al. THE BRITISH SOCIETY OF GASTROENTEROLOGY/UK-PBC PRIMARY BILIARY CHOLANGITIS TREATMENT AND MANAGEMENT GUIDELINES[J]. Gut, 2018, 67(9):gutjnl-2017-315259.</a:t>
            </a:r>
            <a:endParaRPr lang="zh-CN" altLang="en-US" sz="1000" i="1" dirty="0"/>
          </a:p>
        </p:txBody>
      </p:sp>
      <p:pic>
        <p:nvPicPr>
          <p:cNvPr id="358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29548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259383" y="2060848"/>
            <a:ext cx="6768751" cy="3600400"/>
            <a:chOff x="799199" y="1049182"/>
            <a:chExt cx="8165288" cy="4972106"/>
          </a:xfrm>
        </p:grpSpPr>
        <p:sp>
          <p:nvSpPr>
            <p:cNvPr id="5" name="object 11"/>
            <p:cNvSpPr/>
            <p:nvPr/>
          </p:nvSpPr>
          <p:spPr>
            <a:xfrm>
              <a:off x="799199" y="1049182"/>
              <a:ext cx="7778356" cy="1752579"/>
            </a:xfrm>
            <a:prstGeom prst="rect">
              <a:avLst/>
            </a:prstGeom>
            <a:blipFill>
              <a:blip r:embed="rId2" cstate="print"/>
              <a:stretch>
                <a:fillRect/>
              </a:stretch>
            </a:blipFill>
          </p:spPr>
          <p:txBody>
            <a:bodyPr wrap="square" lIns="0" tIns="0" rIns="0" bIns="0" rtlCol="0"/>
            <a:lstStyle/>
            <a:p>
              <a:endParaRPr/>
            </a:p>
          </p:txBody>
        </p:sp>
        <p:sp>
          <p:nvSpPr>
            <p:cNvPr id="6" name="object 12"/>
            <p:cNvSpPr/>
            <p:nvPr/>
          </p:nvSpPr>
          <p:spPr>
            <a:xfrm>
              <a:off x="834196" y="2882018"/>
              <a:ext cx="8130291" cy="3139270"/>
            </a:xfrm>
            <a:prstGeom prst="rect">
              <a:avLst/>
            </a:prstGeom>
            <a:blipFill>
              <a:blip r:embed="rId3" cstate="print"/>
              <a:stretch>
                <a:fillRect/>
              </a:stretch>
            </a:blipFill>
          </p:spPr>
          <p:txBody>
            <a:bodyPr wrap="square" lIns="0" tIns="0" rIns="0" bIns="0" rtlCol="0"/>
            <a:lstStyle/>
            <a:p>
              <a:endParaRPr/>
            </a:p>
          </p:txBody>
        </p:sp>
        <p:sp>
          <p:nvSpPr>
            <p:cNvPr id="7" name="object 13"/>
            <p:cNvSpPr/>
            <p:nvPr/>
          </p:nvSpPr>
          <p:spPr>
            <a:xfrm>
              <a:off x="1421758" y="3933056"/>
              <a:ext cx="7272808" cy="595458"/>
            </a:xfrm>
            <a:custGeom>
              <a:avLst/>
              <a:gdLst/>
              <a:ahLst/>
              <a:cxnLst/>
              <a:rect l="l" t="t" r="r" b="b"/>
              <a:pathLst>
                <a:path w="6477000" h="914400">
                  <a:moveTo>
                    <a:pt x="6324599" y="0"/>
                  </a:moveTo>
                  <a:lnTo>
                    <a:pt x="152400" y="0"/>
                  </a:lnTo>
                  <a:lnTo>
                    <a:pt x="104231" y="7766"/>
                  </a:lnTo>
                  <a:lnTo>
                    <a:pt x="62396" y="29394"/>
                  </a:lnTo>
                  <a:lnTo>
                    <a:pt x="29405" y="62380"/>
                  </a:lnTo>
                  <a:lnTo>
                    <a:pt x="7769" y="104217"/>
                  </a:lnTo>
                  <a:lnTo>
                    <a:pt x="0" y="152400"/>
                  </a:lnTo>
                  <a:lnTo>
                    <a:pt x="0" y="762000"/>
                  </a:lnTo>
                  <a:lnTo>
                    <a:pt x="7769" y="810182"/>
                  </a:lnTo>
                  <a:lnTo>
                    <a:pt x="29405" y="852019"/>
                  </a:lnTo>
                  <a:lnTo>
                    <a:pt x="62396" y="885005"/>
                  </a:lnTo>
                  <a:lnTo>
                    <a:pt x="104231" y="906633"/>
                  </a:lnTo>
                  <a:lnTo>
                    <a:pt x="152400" y="914400"/>
                  </a:lnTo>
                  <a:lnTo>
                    <a:pt x="6324599" y="914400"/>
                  </a:lnTo>
                  <a:lnTo>
                    <a:pt x="6372782" y="906633"/>
                  </a:lnTo>
                  <a:lnTo>
                    <a:pt x="6414619" y="885005"/>
                  </a:lnTo>
                  <a:lnTo>
                    <a:pt x="6447605" y="852019"/>
                  </a:lnTo>
                  <a:lnTo>
                    <a:pt x="6469233" y="810182"/>
                  </a:lnTo>
                  <a:lnTo>
                    <a:pt x="6476999" y="762000"/>
                  </a:lnTo>
                  <a:lnTo>
                    <a:pt x="6476999" y="152400"/>
                  </a:lnTo>
                  <a:lnTo>
                    <a:pt x="6469233" y="104217"/>
                  </a:lnTo>
                  <a:lnTo>
                    <a:pt x="6447605" y="62380"/>
                  </a:lnTo>
                  <a:lnTo>
                    <a:pt x="6414619" y="29394"/>
                  </a:lnTo>
                  <a:lnTo>
                    <a:pt x="6372782" y="7766"/>
                  </a:lnTo>
                  <a:lnTo>
                    <a:pt x="6324599" y="0"/>
                  </a:lnTo>
                  <a:close/>
                </a:path>
              </a:pathLst>
            </a:custGeom>
            <a:solidFill>
              <a:srgbClr val="FF99FF">
                <a:alpha val="39999"/>
              </a:srgbClr>
            </a:solidFill>
          </p:spPr>
          <p:txBody>
            <a:bodyPr wrap="square" lIns="0" tIns="0" rIns="0" bIns="0" rtlCol="0"/>
            <a:lstStyle/>
            <a:p>
              <a:endParaRPr/>
            </a:p>
          </p:txBody>
        </p:sp>
      </p:grpSp>
      <p:sp>
        <p:nvSpPr>
          <p:cNvPr id="8" name="object 14"/>
          <p:cNvSpPr/>
          <p:nvPr/>
        </p:nvSpPr>
        <p:spPr>
          <a:xfrm>
            <a:off x="1775463" y="4149118"/>
            <a:ext cx="6092117" cy="431183"/>
          </a:xfrm>
          <a:custGeom>
            <a:avLst/>
            <a:gdLst/>
            <a:ahLst/>
            <a:cxnLst/>
            <a:rect l="l" t="t" r="r" b="b"/>
            <a:pathLst>
              <a:path w="6477000" h="914400">
                <a:moveTo>
                  <a:pt x="0" y="152400"/>
                </a:moveTo>
                <a:lnTo>
                  <a:pt x="7769" y="104217"/>
                </a:lnTo>
                <a:lnTo>
                  <a:pt x="29405" y="62380"/>
                </a:lnTo>
                <a:lnTo>
                  <a:pt x="62396" y="29394"/>
                </a:lnTo>
                <a:lnTo>
                  <a:pt x="104231" y="7766"/>
                </a:lnTo>
                <a:lnTo>
                  <a:pt x="152400" y="0"/>
                </a:lnTo>
                <a:lnTo>
                  <a:pt x="6324599" y="0"/>
                </a:lnTo>
                <a:lnTo>
                  <a:pt x="6372782" y="7766"/>
                </a:lnTo>
                <a:lnTo>
                  <a:pt x="6414619" y="29394"/>
                </a:lnTo>
                <a:lnTo>
                  <a:pt x="6447605" y="62380"/>
                </a:lnTo>
                <a:lnTo>
                  <a:pt x="6469233" y="104217"/>
                </a:lnTo>
                <a:lnTo>
                  <a:pt x="6476999" y="152400"/>
                </a:lnTo>
                <a:lnTo>
                  <a:pt x="6476999" y="762000"/>
                </a:lnTo>
                <a:lnTo>
                  <a:pt x="6469233" y="810182"/>
                </a:lnTo>
                <a:lnTo>
                  <a:pt x="6447605" y="852019"/>
                </a:lnTo>
                <a:lnTo>
                  <a:pt x="6414619" y="885005"/>
                </a:lnTo>
                <a:lnTo>
                  <a:pt x="6372782" y="906633"/>
                </a:lnTo>
                <a:lnTo>
                  <a:pt x="6324599" y="914400"/>
                </a:lnTo>
                <a:lnTo>
                  <a:pt x="152400" y="914400"/>
                </a:lnTo>
                <a:lnTo>
                  <a:pt x="104231" y="906633"/>
                </a:lnTo>
                <a:lnTo>
                  <a:pt x="62396" y="885005"/>
                </a:lnTo>
                <a:lnTo>
                  <a:pt x="29405" y="852019"/>
                </a:lnTo>
                <a:lnTo>
                  <a:pt x="7769" y="810182"/>
                </a:lnTo>
                <a:lnTo>
                  <a:pt x="0" y="762000"/>
                </a:lnTo>
                <a:lnTo>
                  <a:pt x="0" y="152400"/>
                </a:lnTo>
                <a:close/>
              </a:path>
            </a:pathLst>
          </a:custGeom>
          <a:ln w="25908">
            <a:solidFill>
              <a:srgbClr val="6E6EBB"/>
            </a:solidFill>
          </a:ln>
        </p:spPr>
        <p:txBody>
          <a:bodyPr wrap="square" lIns="0" tIns="0" rIns="0" bIns="0" rtlCol="0"/>
          <a:lstStyle/>
          <a:p>
            <a:endParaRPr/>
          </a:p>
        </p:txBody>
      </p:sp>
      <p:sp>
        <p:nvSpPr>
          <p:cNvPr id="9" name="TextBox 8"/>
          <p:cNvSpPr txBox="1"/>
          <p:nvPr/>
        </p:nvSpPr>
        <p:spPr>
          <a:xfrm>
            <a:off x="395536" y="1340768"/>
            <a:ext cx="5151489" cy="830997"/>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抗核抗体的检测结果</a:t>
            </a:r>
            <a:r>
              <a:rPr lang="en-US" altLang="zh-CN" sz="2400" b="1" dirty="0">
                <a:solidFill>
                  <a:prstClr val="black"/>
                </a:solidFill>
                <a:latin typeface="微软雅黑" panose="020B0503020204020204" pitchFamily="34" charset="-122"/>
                <a:ea typeface="微软雅黑" panose="020B0503020204020204" pitchFamily="34" charset="-122"/>
              </a:rPr>
              <a:t>-</a:t>
            </a:r>
            <a:r>
              <a:rPr lang="en-US" altLang="zh-CN" sz="2400" b="1" dirty="0">
                <a:solidFill>
                  <a:srgbClr val="00B0F0"/>
                </a:solidFill>
                <a:latin typeface="微软雅黑" panose="020B0503020204020204" pitchFamily="34" charset="-122"/>
                <a:ea typeface="微软雅黑" panose="020B0503020204020204" pitchFamily="34" charset="-122"/>
              </a:rPr>
              <a:t>PBC</a:t>
            </a:r>
            <a:endParaRPr lang="zh-CN" altLang="en-US" sz="2400" b="1" dirty="0">
              <a:solidFill>
                <a:srgbClr val="00B0F0"/>
              </a:solidFill>
              <a:latin typeface="微软雅黑" panose="020B0503020204020204" pitchFamily="34" charset="-122"/>
              <a:ea typeface="微软雅黑" panose="020B0503020204020204" pitchFamily="34" charset="-122"/>
            </a:endParaRPr>
          </a:p>
          <a:p>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3275856" y="6457890"/>
            <a:ext cx="6012160" cy="400110"/>
          </a:xfrm>
          <a:prstGeom prst="rect">
            <a:avLst/>
          </a:prstGeom>
        </p:spPr>
        <p:txBody>
          <a:bodyPr wrap="square">
            <a:spAutoFit/>
          </a:bodyPr>
          <a:lstStyle/>
          <a:p>
            <a:r>
              <a:rPr lang="en-US" altLang="zh-CN" sz="1000" i="1" dirty="0"/>
              <a:t>Hirschfield G M , </a:t>
            </a:r>
            <a:r>
              <a:rPr lang="en-US" altLang="zh-CN" sz="1000" i="1" dirty="0" err="1"/>
              <a:t>Beuers</a:t>
            </a:r>
            <a:r>
              <a:rPr lang="en-US" altLang="zh-CN" sz="1000" i="1" dirty="0"/>
              <a:t> U , </a:t>
            </a:r>
            <a:r>
              <a:rPr lang="en-US" altLang="zh-CN" sz="1000" i="1" dirty="0" err="1"/>
              <a:t>Corpechot</a:t>
            </a:r>
            <a:r>
              <a:rPr lang="en-US" altLang="zh-CN" sz="1000" i="1" dirty="0"/>
              <a:t> C , et al. EASL Clinical Practice Guidelines: The diagnosis and management of patients with primary biliary cholangitis[J]. Journal of </a:t>
            </a:r>
            <a:r>
              <a:rPr lang="en-US" altLang="zh-CN" sz="1000" i="1" dirty="0" err="1"/>
              <a:t>Hepatology</a:t>
            </a:r>
            <a:r>
              <a:rPr lang="en-US" altLang="zh-CN" sz="1000" i="1" dirty="0"/>
              <a:t>, 2017:S0168827817301861.</a:t>
            </a:r>
            <a:endParaRPr lang="zh-CN" altLang="en-US" sz="1000" i="1" dirty="0"/>
          </a:p>
        </p:txBody>
      </p:sp>
      <p:pic>
        <p:nvPicPr>
          <p:cNvPr id="368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8243"/>
            <a:ext cx="9144000"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674890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928440"/>
            <a:ext cx="7416824" cy="4308872"/>
          </a:xfrm>
          <a:prstGeom prst="rect">
            <a:avLst/>
          </a:prstGeom>
          <a:noFill/>
        </p:spPr>
        <p:txBody>
          <a:bodyPr wrap="square" rtlCol="0">
            <a:spAutoFit/>
          </a:bodyPr>
          <a:lstStyle/>
          <a:p>
            <a:pPr>
              <a:lnSpc>
                <a:spcPct val="200000"/>
              </a:lnSpc>
            </a:pPr>
            <a:r>
              <a:rPr lang="zh-CN" altLang="en-US" sz="2000" b="1" dirty="0">
                <a:latin typeface="微软雅黑" pitchFamily="34" charset="-122"/>
                <a:ea typeface="微软雅黑" pitchFamily="34" charset="-122"/>
              </a:rPr>
              <a:t>结论：</a:t>
            </a:r>
            <a:r>
              <a:rPr lang="en-US" altLang="zh-CN" sz="2000" b="1" dirty="0">
                <a:latin typeface="微软雅黑" pitchFamily="34" charset="-122"/>
                <a:ea typeface="微软雅黑" pitchFamily="34" charset="-122"/>
              </a:rPr>
              <a:t>PBC</a:t>
            </a:r>
            <a:r>
              <a:rPr lang="zh-CN" altLang="en-US" sz="2000" b="1" dirty="0">
                <a:latin typeface="微软雅黑" pitchFamily="34" charset="-122"/>
                <a:ea typeface="微软雅黑" pitchFamily="34" charset="-122"/>
              </a:rPr>
              <a:t>的诊断</a:t>
            </a:r>
            <a:endParaRPr lang="en-US" altLang="zh-CN" sz="2000" b="1" dirty="0">
              <a:latin typeface="微软雅黑" pitchFamily="34" charset="-122"/>
              <a:ea typeface="微软雅黑" pitchFamily="34" charset="-122"/>
            </a:endParaRPr>
          </a:p>
          <a:p>
            <a:pPr marL="285750" indent="-285750">
              <a:lnSpc>
                <a:spcPct val="200000"/>
              </a:lnSpc>
              <a:buFont typeface="Wingdings" pitchFamily="2" charset="2"/>
              <a:buChar char="Ø"/>
            </a:pPr>
            <a:r>
              <a:rPr lang="zh-CN" altLang="en-US" dirty="0">
                <a:latin typeface="微软雅黑" pitchFamily="34" charset="-122"/>
                <a:ea typeface="微软雅黑" pitchFamily="34" charset="-122"/>
              </a:rPr>
              <a:t>如果抗线粒体抗体（</a:t>
            </a:r>
            <a:r>
              <a:rPr lang="en-US" altLang="zh-CN" dirty="0">
                <a:latin typeface="微软雅黑" pitchFamily="34" charset="-122"/>
                <a:ea typeface="微软雅黑" pitchFamily="34" charset="-122"/>
              </a:rPr>
              <a:t>AMA</a:t>
            </a:r>
            <a:r>
              <a:rPr lang="zh-CN" altLang="en-US" dirty="0">
                <a:latin typeface="微软雅黑" pitchFamily="34" charset="-122"/>
                <a:ea typeface="微软雅黑" pitchFamily="34" charset="-122"/>
              </a:rPr>
              <a:t>）阴性，则存在</a:t>
            </a:r>
            <a:r>
              <a:rPr lang="en-US" altLang="zh-CN" dirty="0">
                <a:latin typeface="微软雅黑" pitchFamily="34" charset="-122"/>
                <a:ea typeface="微软雅黑" pitchFamily="34" charset="-122"/>
              </a:rPr>
              <a:t>AMA</a:t>
            </a:r>
            <a:r>
              <a:rPr lang="zh-CN" altLang="en-US" dirty="0">
                <a:latin typeface="微软雅黑" pitchFamily="34" charset="-122"/>
                <a:ea typeface="微软雅黑" pitchFamily="34" charset="-122"/>
              </a:rPr>
              <a:t>或其他</a:t>
            </a:r>
            <a:r>
              <a:rPr lang="en-US" altLang="zh-CN" dirty="0">
                <a:latin typeface="微软雅黑" pitchFamily="34" charset="-122"/>
                <a:ea typeface="微软雅黑" pitchFamily="34" charset="-122"/>
              </a:rPr>
              <a:t>PBC</a:t>
            </a:r>
            <a:r>
              <a:rPr lang="zh-CN" altLang="en-US" dirty="0">
                <a:latin typeface="微软雅黑" pitchFamily="34" charset="-122"/>
                <a:ea typeface="微软雅黑" pitchFamily="34" charset="-122"/>
              </a:rPr>
              <a:t>特异性自身抗体，包括</a:t>
            </a:r>
            <a:r>
              <a:rPr lang="en-US" altLang="zh-CN" dirty="0">
                <a:latin typeface="微软雅黑" pitchFamily="34" charset="-122"/>
                <a:ea typeface="微软雅黑" pitchFamily="34" charset="-122"/>
              </a:rPr>
              <a:t>sp100</a:t>
            </a:r>
            <a:r>
              <a:rPr lang="zh-CN" altLang="en-US" dirty="0">
                <a:latin typeface="微软雅黑" pitchFamily="34" charset="-122"/>
                <a:ea typeface="微软雅黑" pitchFamily="34" charset="-122"/>
              </a:rPr>
              <a:t>或</a:t>
            </a:r>
            <a:r>
              <a:rPr lang="en-US" altLang="zh-CN" dirty="0">
                <a:latin typeface="微软雅黑" pitchFamily="34" charset="-122"/>
                <a:ea typeface="微软雅黑" pitchFamily="34" charset="-122"/>
              </a:rPr>
              <a:t>gp210</a:t>
            </a:r>
          </a:p>
          <a:p>
            <a:pPr marL="285750" indent="-285750">
              <a:lnSpc>
                <a:spcPct val="200000"/>
              </a:lnSpc>
              <a:buFont typeface="Wingdings" pitchFamily="2" charset="2"/>
              <a:buChar char="Ø"/>
            </a:pPr>
            <a:r>
              <a:rPr lang="en-US" altLang="zh-CN" dirty="0">
                <a:latin typeface="微软雅黑" pitchFamily="34" charset="-122"/>
                <a:ea typeface="微软雅黑" pitchFamily="34" charset="-122"/>
              </a:rPr>
              <a:t>AMA</a:t>
            </a:r>
            <a:r>
              <a:rPr lang="zh-CN" altLang="en-US" dirty="0">
                <a:latin typeface="微软雅黑" pitchFamily="34" charset="-122"/>
                <a:ea typeface="微软雅黑" pitchFamily="34" charset="-122"/>
              </a:rPr>
              <a:t>（</a:t>
            </a:r>
            <a:r>
              <a:rPr lang="en-US" altLang="zh-CN" dirty="0">
                <a:latin typeface="微软雅黑" pitchFamily="34" charset="-122"/>
                <a:ea typeface="微软雅黑" pitchFamily="34" charset="-122"/>
              </a:rPr>
              <a:t>&gt;1/40</a:t>
            </a:r>
            <a:r>
              <a:rPr lang="zh-CN" altLang="en-US" dirty="0">
                <a:latin typeface="微软雅黑" pitchFamily="34" charset="-122"/>
                <a:ea typeface="微软雅黑" pitchFamily="34" charset="-122"/>
              </a:rPr>
              <a:t>）或高</a:t>
            </a:r>
            <a:r>
              <a:rPr lang="en-US" altLang="zh-CN" dirty="0">
                <a:latin typeface="微软雅黑" pitchFamily="34" charset="-122"/>
                <a:ea typeface="微软雅黑" pitchFamily="34" charset="-122"/>
              </a:rPr>
              <a:t>PBC</a:t>
            </a:r>
            <a:r>
              <a:rPr lang="zh-CN" altLang="en-US" dirty="0">
                <a:latin typeface="微软雅黑" pitchFamily="34" charset="-122"/>
                <a:ea typeface="微软雅黑" pitchFamily="34" charset="-122"/>
              </a:rPr>
              <a:t>特异性抗核抗体的存在，在胆汁淤积性肝生化的条件下，足以诊断为</a:t>
            </a:r>
            <a:r>
              <a:rPr lang="en-US" altLang="zh-CN" dirty="0">
                <a:latin typeface="微软雅黑" pitchFamily="34" charset="-122"/>
                <a:ea typeface="微软雅黑" pitchFamily="34" charset="-122"/>
              </a:rPr>
              <a:t>PBC</a:t>
            </a:r>
          </a:p>
          <a:p>
            <a:pPr marL="285750" indent="-285750">
              <a:lnSpc>
                <a:spcPct val="200000"/>
              </a:lnSpc>
              <a:buFont typeface="Wingdings" pitchFamily="2" charset="2"/>
              <a:buChar char="Ø"/>
            </a:pPr>
            <a:r>
              <a:rPr lang="zh-CN" altLang="en-US" dirty="0">
                <a:latin typeface="微软雅黑" pitchFamily="34" charset="-122"/>
                <a:ea typeface="微软雅黑" pitchFamily="34" charset="-122"/>
              </a:rPr>
              <a:t>建议免疫荧光法检测</a:t>
            </a:r>
            <a:r>
              <a:rPr lang="en-US" altLang="zh-CN" dirty="0">
                <a:latin typeface="微软雅黑" pitchFamily="34" charset="-122"/>
                <a:ea typeface="微软雅黑" pitchFamily="34" charset="-122"/>
              </a:rPr>
              <a:t>AMA</a:t>
            </a:r>
            <a:r>
              <a:rPr lang="zh-CN" altLang="en-US" dirty="0">
                <a:latin typeface="微软雅黑" pitchFamily="34" charset="-122"/>
                <a:ea typeface="微软雅黑" pitchFamily="34" charset="-122"/>
              </a:rPr>
              <a:t>和</a:t>
            </a:r>
            <a:r>
              <a:rPr lang="en-US" altLang="zh-CN" dirty="0">
                <a:latin typeface="微软雅黑" pitchFamily="34" charset="-122"/>
                <a:ea typeface="微软雅黑" pitchFamily="34" charset="-122"/>
              </a:rPr>
              <a:t>PBC</a:t>
            </a:r>
            <a:r>
              <a:rPr lang="zh-CN" altLang="en-US" dirty="0">
                <a:latin typeface="微软雅黑" pitchFamily="34" charset="-122"/>
                <a:ea typeface="微软雅黑" pitchFamily="34" charset="-122"/>
              </a:rPr>
              <a:t>特异性抗核抗体所有不明原因胆汁淤积症患者</a:t>
            </a:r>
            <a:endParaRPr lang="en-US" altLang="zh-CN" dirty="0">
              <a:latin typeface="微软雅黑" pitchFamily="34" charset="-122"/>
              <a:ea typeface="微软雅黑" pitchFamily="34" charset="-122"/>
            </a:endParaRPr>
          </a:p>
          <a:p>
            <a:endParaRPr lang="zh-CN" altLang="en-US" dirty="0"/>
          </a:p>
        </p:txBody>
      </p:sp>
      <p:sp>
        <p:nvSpPr>
          <p:cNvPr id="3" name="TextBox 2"/>
          <p:cNvSpPr txBox="1"/>
          <p:nvPr/>
        </p:nvSpPr>
        <p:spPr>
          <a:xfrm>
            <a:off x="395536" y="1340768"/>
            <a:ext cx="5151489" cy="830997"/>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抗核抗体的检测结果</a:t>
            </a:r>
            <a:r>
              <a:rPr lang="en-US" altLang="zh-CN" sz="2400" b="1" dirty="0">
                <a:solidFill>
                  <a:prstClr val="black"/>
                </a:solidFill>
                <a:latin typeface="微软雅黑" panose="020B0503020204020204" pitchFamily="34" charset="-122"/>
                <a:ea typeface="微软雅黑" panose="020B0503020204020204" pitchFamily="34" charset="-122"/>
              </a:rPr>
              <a:t>-</a:t>
            </a:r>
            <a:r>
              <a:rPr lang="en-US" altLang="zh-CN" sz="2400" b="1" dirty="0">
                <a:solidFill>
                  <a:srgbClr val="00B0F0"/>
                </a:solidFill>
                <a:latin typeface="微软雅黑" panose="020B0503020204020204" pitchFamily="34" charset="-122"/>
                <a:ea typeface="微软雅黑" panose="020B0503020204020204" pitchFamily="34" charset="-122"/>
              </a:rPr>
              <a:t>PBC</a:t>
            </a:r>
            <a:endParaRPr lang="zh-CN" altLang="en-US" sz="2400" b="1" dirty="0">
              <a:solidFill>
                <a:srgbClr val="00B0F0"/>
              </a:solidFill>
              <a:latin typeface="微软雅黑" panose="020B0503020204020204" pitchFamily="34" charset="-122"/>
              <a:ea typeface="微软雅黑" panose="020B0503020204020204" pitchFamily="34" charset="-122"/>
            </a:endParaRPr>
          </a:p>
          <a:p>
            <a:endParaRPr lang="zh-CN" altLang="en-US" sz="2400" b="1" dirty="0">
              <a:solidFill>
                <a:prstClr val="black"/>
              </a:solidFill>
              <a:latin typeface="微软雅黑" panose="020B0503020204020204" pitchFamily="34" charset="-122"/>
              <a:ea typeface="微软雅黑" panose="020B0503020204020204" pitchFamily="34" charset="-122"/>
            </a:endParaRPr>
          </a:p>
        </p:txBody>
      </p:sp>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17326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6"/>
          <p:cNvSpPr txBox="1">
            <a:spLocks noChangeArrowheads="1"/>
          </p:cNvSpPr>
          <p:nvPr/>
        </p:nvSpPr>
        <p:spPr bwMode="auto">
          <a:xfrm>
            <a:off x="4267199" y="3063701"/>
            <a:ext cx="3474839"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sz="3200">
                <a:solidFill>
                  <a:schemeClr val="tx1"/>
                </a:solidFill>
                <a:latin typeface="Times New Roman" pitchFamily="18" charset="0"/>
                <a:ea typeface="ＭＳ Ｐゴシック" pitchFamily="50" charset="-128"/>
              </a:defRPr>
            </a:lvl1pPr>
            <a:lvl2pPr>
              <a:defRPr kumimoji="1" sz="2800">
                <a:solidFill>
                  <a:schemeClr val="tx1"/>
                </a:solidFill>
                <a:latin typeface="Times New Roman" pitchFamily="18" charset="0"/>
                <a:ea typeface="ＭＳ Ｐゴシック" pitchFamily="50" charset="-128"/>
              </a:defRPr>
            </a:lvl2pPr>
            <a:lvl3pPr>
              <a:defRPr kumimoji="1" sz="2400">
                <a:solidFill>
                  <a:schemeClr val="tx1"/>
                </a:solidFill>
                <a:latin typeface="Times New Roman" pitchFamily="18" charset="0"/>
                <a:ea typeface="ＭＳ Ｐゴシック" pitchFamily="50" charset="-128"/>
              </a:defRPr>
            </a:lvl3pPr>
            <a:lvl4pPr>
              <a:defRPr kumimoji="1" sz="2000">
                <a:solidFill>
                  <a:schemeClr val="tx1"/>
                </a:solidFill>
                <a:latin typeface="Times New Roman" pitchFamily="18" charset="0"/>
                <a:ea typeface="ＭＳ Ｐゴシック" pitchFamily="50" charset="-128"/>
              </a:defRPr>
            </a:lvl4pPr>
            <a:lvl5pPr>
              <a:defRPr kumimoji="1" sz="2000">
                <a:solidFill>
                  <a:schemeClr val="tx1"/>
                </a:solidFill>
                <a:latin typeface="Times New Roman" pitchFamily="18" charset="0"/>
                <a:ea typeface="ＭＳ Ｐゴシック" pitchFamily="50" charset="-128"/>
              </a:defRPr>
            </a:lvl5pPr>
            <a:lvl6pPr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r>
              <a:rPr lang="zh-CN" altLang="en-US" sz="2000" dirty="0">
                <a:latin typeface="微软雅黑" pitchFamily="34" charset="-122"/>
                <a:ea typeface="微软雅黑" pitchFamily="34" charset="-122"/>
              </a:rPr>
              <a:t>临床上的意义</a:t>
            </a:r>
            <a:endParaRPr lang="ja-JP" altLang="en-US" sz="2000" dirty="0">
              <a:latin typeface="微软雅黑" pitchFamily="34" charset="-122"/>
              <a:ea typeface="微软雅黑" pitchFamily="34" charset="-122"/>
            </a:endParaRPr>
          </a:p>
          <a:p>
            <a:r>
              <a:rPr lang="ja-JP" altLang="en-US" sz="2000" dirty="0">
                <a:solidFill>
                  <a:schemeClr val="accent1"/>
                </a:solidFill>
                <a:latin typeface="微软雅黑" pitchFamily="34" charset="-122"/>
                <a:ea typeface="微软雅黑" pitchFamily="34" charset="-122"/>
              </a:rPr>
              <a:t>　　　　</a:t>
            </a:r>
            <a:r>
              <a:rPr lang="zh-CN" altLang="en-US" sz="2400" b="1" dirty="0">
                <a:solidFill>
                  <a:srgbClr val="00B0F0"/>
                </a:solidFill>
                <a:latin typeface="微软雅黑" panose="020B0503020204020204" pitchFamily="34" charset="-122"/>
                <a:ea typeface="微软雅黑" panose="020B0503020204020204" pitchFamily="34" charset="-122"/>
              </a:rPr>
              <a:t>跟</a:t>
            </a:r>
            <a:r>
              <a:rPr lang="en-US" altLang="ja-JP" sz="2400" b="1" dirty="0">
                <a:solidFill>
                  <a:srgbClr val="00B0F0"/>
                </a:solidFill>
                <a:latin typeface="微软雅黑" panose="020B0503020204020204" pitchFamily="34" charset="-122"/>
                <a:ea typeface="微软雅黑" panose="020B0503020204020204" pitchFamily="34" charset="-122"/>
              </a:rPr>
              <a:t>SLE</a:t>
            </a:r>
            <a:r>
              <a:rPr lang="zh-CN" altLang="en-US" sz="2400" b="1" dirty="0">
                <a:solidFill>
                  <a:srgbClr val="00B0F0"/>
                </a:solidFill>
                <a:latin typeface="微软雅黑" panose="020B0503020204020204" pitchFamily="34" charset="-122"/>
                <a:ea typeface="微软雅黑" panose="020B0503020204020204" pitchFamily="34" charset="-122"/>
              </a:rPr>
              <a:t>有特异性</a:t>
            </a:r>
            <a:endParaRPr lang="ja-JP" altLang="en-US" sz="2400" b="1" dirty="0">
              <a:solidFill>
                <a:srgbClr val="00B0F0"/>
              </a:solidFill>
              <a:latin typeface="微软雅黑" panose="020B0503020204020204" pitchFamily="34" charset="-122"/>
              <a:ea typeface="微软雅黑" panose="020B0503020204020204" pitchFamily="34" charset="-122"/>
            </a:endParaRPr>
          </a:p>
        </p:txBody>
      </p:sp>
      <p:pic>
        <p:nvPicPr>
          <p:cNvPr id="29" name="Picture 20" descr="cell cyc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4206701"/>
            <a:ext cx="2593975" cy="260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 Box 21"/>
          <p:cNvSpPr txBox="1">
            <a:spLocks noChangeArrowheads="1"/>
          </p:cNvSpPr>
          <p:nvPr/>
        </p:nvSpPr>
        <p:spPr bwMode="auto">
          <a:xfrm>
            <a:off x="4267200" y="2225501"/>
            <a:ext cx="3200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3200">
                <a:solidFill>
                  <a:schemeClr val="tx1"/>
                </a:solidFill>
                <a:latin typeface="Times New Roman" pitchFamily="18" charset="0"/>
                <a:ea typeface="ＭＳ Ｐゴシック" pitchFamily="50" charset="-128"/>
              </a:defRPr>
            </a:lvl1pPr>
            <a:lvl2pPr>
              <a:defRPr kumimoji="1" sz="2800">
                <a:solidFill>
                  <a:schemeClr val="tx1"/>
                </a:solidFill>
                <a:latin typeface="Times New Roman" pitchFamily="18" charset="0"/>
                <a:ea typeface="ＭＳ Ｐゴシック" pitchFamily="50" charset="-128"/>
              </a:defRPr>
            </a:lvl2pPr>
            <a:lvl3pPr>
              <a:defRPr kumimoji="1" sz="2400">
                <a:solidFill>
                  <a:schemeClr val="tx1"/>
                </a:solidFill>
                <a:latin typeface="Times New Roman" pitchFamily="18" charset="0"/>
                <a:ea typeface="ＭＳ Ｐゴシック" pitchFamily="50" charset="-128"/>
              </a:defRPr>
            </a:lvl3pPr>
            <a:lvl4pPr>
              <a:defRPr kumimoji="1" sz="2000">
                <a:solidFill>
                  <a:schemeClr val="tx1"/>
                </a:solidFill>
                <a:latin typeface="Times New Roman" pitchFamily="18" charset="0"/>
                <a:ea typeface="ＭＳ Ｐゴシック" pitchFamily="50" charset="-128"/>
              </a:defRPr>
            </a:lvl4pPr>
            <a:lvl5pPr>
              <a:defRPr kumimoji="1" sz="2000">
                <a:solidFill>
                  <a:schemeClr val="tx1"/>
                </a:solidFill>
                <a:latin typeface="Times New Roman" pitchFamily="18" charset="0"/>
                <a:ea typeface="ＭＳ Ｐゴシック" pitchFamily="50" charset="-128"/>
              </a:defRPr>
            </a:lvl5pPr>
            <a:lvl6pPr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r>
              <a:rPr lang="zh-CN" altLang="en-US" sz="1800" dirty="0">
                <a:latin typeface="微软雅黑" pitchFamily="34" charset="-122"/>
                <a:ea typeface="微软雅黑" pitchFamily="34" charset="-122"/>
              </a:rPr>
              <a:t>染色按细胞周期的进展变化</a:t>
            </a:r>
            <a:endParaRPr lang="ja-JP" altLang="en-US" sz="1800" dirty="0">
              <a:latin typeface="微软雅黑" pitchFamily="34" charset="-122"/>
              <a:ea typeface="微软雅黑" pitchFamily="34" charset="-122"/>
            </a:endParaRPr>
          </a:p>
        </p:txBody>
      </p:sp>
      <p:sp>
        <p:nvSpPr>
          <p:cNvPr id="33" name="TextBox 32"/>
          <p:cNvSpPr txBox="1"/>
          <p:nvPr/>
        </p:nvSpPr>
        <p:spPr>
          <a:xfrm>
            <a:off x="356615" y="1075412"/>
            <a:ext cx="5871569" cy="1200329"/>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抗核抗体的检测结果</a:t>
            </a:r>
            <a:r>
              <a:rPr lang="en-US" altLang="zh-CN" sz="2400" b="1" dirty="0">
                <a:solidFill>
                  <a:prstClr val="black"/>
                </a:solidFill>
                <a:latin typeface="微软雅黑" panose="020B0503020204020204" pitchFamily="34" charset="-122"/>
                <a:ea typeface="微软雅黑" panose="020B0503020204020204" pitchFamily="34" charset="-122"/>
              </a:rPr>
              <a:t>-</a:t>
            </a:r>
            <a:r>
              <a:rPr lang="en-US" altLang="zh-CN" sz="2400" b="1" dirty="0">
                <a:solidFill>
                  <a:srgbClr val="00B0F0"/>
                </a:solidFill>
                <a:latin typeface="微软雅黑" panose="020B0503020204020204" pitchFamily="34" charset="-122"/>
                <a:ea typeface="微软雅黑" panose="020B0503020204020204" pitchFamily="34" charset="-122"/>
              </a:rPr>
              <a:t>PCNA</a:t>
            </a:r>
            <a:r>
              <a:rPr lang="zh-CN" altLang="en-US" sz="2400" b="1" dirty="0">
                <a:solidFill>
                  <a:srgbClr val="00B0F0"/>
                </a:solidFill>
                <a:latin typeface="微软雅黑" panose="020B0503020204020204" pitchFamily="34" charset="-122"/>
                <a:ea typeface="微软雅黑" panose="020B0503020204020204" pitchFamily="34" charset="-122"/>
              </a:rPr>
              <a:t>型样 </a:t>
            </a:r>
            <a:r>
              <a:rPr lang="en-US" altLang="zh-CN" sz="2400" b="1" dirty="0">
                <a:solidFill>
                  <a:srgbClr val="00B0F0"/>
                </a:solidFill>
                <a:latin typeface="微软雅黑" panose="020B0503020204020204" pitchFamily="34" charset="-122"/>
                <a:ea typeface="微软雅黑" panose="020B0503020204020204" pitchFamily="34" charset="-122"/>
              </a:rPr>
              <a:t>AC-13</a:t>
            </a:r>
            <a:endParaRPr lang="zh-CN" altLang="en-US" sz="2400" b="1" dirty="0">
              <a:solidFill>
                <a:srgbClr val="00B0F0"/>
              </a:solidFill>
              <a:latin typeface="微软雅黑" panose="020B0503020204020204" pitchFamily="34" charset="-122"/>
              <a:ea typeface="微软雅黑" panose="020B0503020204020204" pitchFamily="34" charset="-122"/>
            </a:endParaRPr>
          </a:p>
          <a:p>
            <a:endParaRPr lang="zh-CN" altLang="en-US" sz="2400" b="1" dirty="0">
              <a:solidFill>
                <a:srgbClr val="00B0F0"/>
              </a:solidFill>
              <a:latin typeface="微软雅黑" panose="020B0503020204020204" pitchFamily="34" charset="-122"/>
              <a:ea typeface="微软雅黑" panose="020B0503020204020204" pitchFamily="34" charset="-122"/>
            </a:endParaRPr>
          </a:p>
          <a:p>
            <a:endParaRPr lang="zh-CN" altLang="en-US" sz="2400" b="1" dirty="0">
              <a:solidFill>
                <a:prstClr val="black"/>
              </a:solidFill>
              <a:latin typeface="微软雅黑" panose="020B0503020204020204" pitchFamily="34" charset="-122"/>
              <a:ea typeface="微软雅黑" panose="020B0503020204020204" pitchFamily="34" charset="-122"/>
            </a:endParaRPr>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2830165"/>
            <a:ext cx="3312368" cy="331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矩形 33"/>
          <p:cNvSpPr/>
          <p:nvPr/>
        </p:nvSpPr>
        <p:spPr>
          <a:xfrm>
            <a:off x="1187624" y="2186622"/>
            <a:ext cx="1859805" cy="400110"/>
          </a:xfrm>
          <a:prstGeom prst="rect">
            <a:avLst/>
          </a:prstGeom>
        </p:spPr>
        <p:txBody>
          <a:bodyPr wrap="none">
            <a:spAutoFit/>
          </a:bodyPr>
          <a:lstStyle/>
          <a:p>
            <a:r>
              <a:rPr kumimoji="1" lang="zh-CN" altLang="en-US" sz="2000" b="1" dirty="0">
                <a:latin typeface="微软雅黑" pitchFamily="34" charset="-122"/>
                <a:ea typeface="微软雅黑" pitchFamily="34" charset="-122"/>
              </a:rPr>
              <a:t>抗 </a:t>
            </a:r>
            <a:r>
              <a:rPr kumimoji="1" lang="en-US" altLang="zh-CN" sz="2000" b="1" dirty="0">
                <a:latin typeface="微软雅黑" pitchFamily="34" charset="-122"/>
                <a:ea typeface="微软雅黑" pitchFamily="34" charset="-122"/>
              </a:rPr>
              <a:t>PCNA </a:t>
            </a:r>
            <a:r>
              <a:rPr kumimoji="1" lang="zh-CN" altLang="en-US" sz="2000" b="1" dirty="0">
                <a:latin typeface="微软雅黑" pitchFamily="34" charset="-122"/>
                <a:ea typeface="微软雅黑" pitchFamily="34" charset="-122"/>
              </a:rPr>
              <a:t>抗体</a:t>
            </a:r>
          </a:p>
        </p:txBody>
      </p:sp>
      <p:pic>
        <p:nvPicPr>
          <p:cNvPr id="389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49182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6615" y="1386215"/>
            <a:ext cx="6663657" cy="830997"/>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抗核抗体的检测结果</a:t>
            </a:r>
            <a:r>
              <a:rPr lang="en-US" altLang="zh-CN" sz="2400" b="1" dirty="0">
                <a:solidFill>
                  <a:prstClr val="black"/>
                </a:solidFill>
                <a:latin typeface="微软雅黑" panose="020B0503020204020204" pitchFamily="34" charset="-122"/>
                <a:ea typeface="微软雅黑" panose="020B0503020204020204" pitchFamily="34" charset="-122"/>
              </a:rPr>
              <a:t>-</a:t>
            </a:r>
            <a:r>
              <a:rPr lang="zh-CN" altLang="en-US" sz="2400" b="1" dirty="0">
                <a:solidFill>
                  <a:srgbClr val="00B0F0"/>
                </a:solidFill>
                <a:latin typeface="微软雅黑" panose="020B0503020204020204" pitchFamily="34" charset="-122"/>
                <a:ea typeface="微软雅黑" panose="020B0503020204020204" pitchFamily="34" charset="-122"/>
              </a:rPr>
              <a:t>细胞浆型</a:t>
            </a:r>
          </a:p>
          <a:p>
            <a:endParaRPr lang="zh-CN" altLang="en-US" sz="2400" b="1" dirty="0">
              <a:solidFill>
                <a:prstClr val="black"/>
              </a:solidFill>
              <a:latin typeface="微软雅黑" panose="020B0503020204020204" pitchFamily="34" charset="-122"/>
              <a:ea typeface="微软雅黑" panose="020B0503020204020204" pitchFamily="34" charset="-122"/>
            </a:endParaRPr>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287" y="2852937"/>
            <a:ext cx="4752528" cy="381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txBox="1">
            <a:spLocks noRot="1" noChangeArrowheads="1"/>
          </p:cNvSpPr>
          <p:nvPr/>
        </p:nvSpPr>
        <p:spPr>
          <a:xfrm>
            <a:off x="5041291" y="2348879"/>
            <a:ext cx="3957961" cy="4752529"/>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90000"/>
              </a:lnSpc>
            </a:pPr>
            <a:r>
              <a:rPr lang="zh-CN" altLang="en-US" sz="2800" b="1" dirty="0">
                <a:latin typeface="隶书" pitchFamily="49" charset="-122"/>
                <a:ea typeface="隶书" pitchFamily="49" charset="-122"/>
              </a:rPr>
              <a:t>与抗</a:t>
            </a:r>
            <a:r>
              <a:rPr lang="zh-CN" altLang="en-US" sz="2800" b="1" dirty="0">
                <a:solidFill>
                  <a:srgbClr val="E71B05"/>
                </a:solidFill>
                <a:latin typeface="隶书" pitchFamily="49" charset="-122"/>
                <a:ea typeface="隶书" pitchFamily="49" charset="-122"/>
              </a:rPr>
              <a:t>胞浆成分</a:t>
            </a:r>
            <a:r>
              <a:rPr lang="zh-CN" altLang="en-US" sz="2800" b="1" dirty="0">
                <a:latin typeface="隶书" pitchFamily="49" charset="-122"/>
                <a:ea typeface="隶书" pitchFamily="49" charset="-122"/>
              </a:rPr>
              <a:t>有关</a:t>
            </a:r>
          </a:p>
          <a:p>
            <a:pPr>
              <a:lnSpc>
                <a:spcPct val="90000"/>
              </a:lnSpc>
            </a:pPr>
            <a:r>
              <a:rPr lang="zh-CN" altLang="en-US" sz="2800" b="1" dirty="0">
                <a:latin typeface="隶书" pitchFamily="49" charset="-122"/>
                <a:ea typeface="隶书" pitchFamily="49" charset="-122"/>
              </a:rPr>
              <a:t>抗</a:t>
            </a:r>
            <a:r>
              <a:rPr lang="zh-CN" altLang="en-US" sz="2800" b="1" dirty="0">
                <a:solidFill>
                  <a:srgbClr val="E71B05"/>
                </a:solidFill>
                <a:latin typeface="隶书" pitchFamily="49" charset="-122"/>
                <a:ea typeface="隶书" pitchFamily="49" charset="-122"/>
              </a:rPr>
              <a:t>核糖体</a:t>
            </a:r>
            <a:r>
              <a:rPr lang="en-US" altLang="zh-CN" sz="2800" b="1" dirty="0">
                <a:solidFill>
                  <a:srgbClr val="E71B05"/>
                </a:solidFill>
                <a:latin typeface="隶书" pitchFamily="49" charset="-122"/>
                <a:ea typeface="隶书" pitchFamily="49" charset="-122"/>
              </a:rPr>
              <a:t>P</a:t>
            </a:r>
            <a:r>
              <a:rPr lang="zh-CN" altLang="en-US" sz="2800" b="1" dirty="0">
                <a:solidFill>
                  <a:srgbClr val="E71B05"/>
                </a:solidFill>
                <a:latin typeface="隶书" pitchFamily="49" charset="-122"/>
                <a:ea typeface="隶书" pitchFamily="49" charset="-122"/>
              </a:rPr>
              <a:t>蛋白（</a:t>
            </a:r>
            <a:r>
              <a:rPr lang="en-US" altLang="zh-CN" sz="2800" b="1" dirty="0" err="1">
                <a:solidFill>
                  <a:srgbClr val="E71B05"/>
                </a:solidFill>
                <a:latin typeface="隶书" pitchFamily="49" charset="-122"/>
                <a:ea typeface="隶书" pitchFamily="49" charset="-122"/>
              </a:rPr>
              <a:t>rRNP</a:t>
            </a:r>
            <a:r>
              <a:rPr lang="zh-CN" altLang="en-US" sz="2800" b="1" dirty="0">
                <a:solidFill>
                  <a:srgbClr val="E71B05"/>
                </a:solidFill>
                <a:latin typeface="隶书" pitchFamily="49" charset="-122"/>
                <a:ea typeface="隶书" pitchFamily="49" charset="-122"/>
              </a:rPr>
              <a:t>）</a:t>
            </a:r>
            <a:r>
              <a:rPr lang="zh-CN" altLang="en-US" sz="2800" b="1" dirty="0">
                <a:latin typeface="隶书" pitchFamily="49" charset="-122"/>
                <a:ea typeface="隶书" pitchFamily="49" charset="-122"/>
              </a:rPr>
              <a:t>：出现在</a:t>
            </a:r>
            <a:r>
              <a:rPr lang="en-US" altLang="zh-CN" sz="2800" b="1" dirty="0">
                <a:solidFill>
                  <a:srgbClr val="E71B05"/>
                </a:solidFill>
                <a:latin typeface="隶书" pitchFamily="49" charset="-122"/>
                <a:ea typeface="隶书" pitchFamily="49" charset="-122"/>
              </a:rPr>
              <a:t>SLE</a:t>
            </a:r>
            <a:r>
              <a:rPr lang="zh-CN" altLang="en-US" sz="2800" b="1" dirty="0">
                <a:latin typeface="隶书" pitchFamily="49" charset="-122"/>
                <a:ea typeface="隶书" pitchFamily="49" charset="-122"/>
              </a:rPr>
              <a:t>中</a:t>
            </a:r>
          </a:p>
          <a:p>
            <a:pPr>
              <a:lnSpc>
                <a:spcPct val="90000"/>
              </a:lnSpc>
            </a:pPr>
            <a:r>
              <a:rPr lang="zh-CN" altLang="en-US" sz="2800" b="1" dirty="0">
                <a:latin typeface="隶书" pitchFamily="49" charset="-122"/>
                <a:ea typeface="隶书" pitchFamily="49" charset="-122"/>
              </a:rPr>
              <a:t>抗</a:t>
            </a:r>
            <a:r>
              <a:rPr lang="zh-CN" altLang="en-US" sz="2800" b="1" dirty="0">
                <a:solidFill>
                  <a:srgbClr val="E71B05"/>
                </a:solidFill>
                <a:latin typeface="隶书" pitchFamily="49" charset="-122"/>
                <a:ea typeface="隶书" pitchFamily="49" charset="-122"/>
              </a:rPr>
              <a:t>合成酶</a:t>
            </a:r>
            <a:r>
              <a:rPr lang="zh-CN" altLang="en-US" sz="2800" b="1" dirty="0">
                <a:latin typeface="隶书" pitchFamily="49" charset="-122"/>
                <a:ea typeface="隶书" pitchFamily="49" charset="-122"/>
              </a:rPr>
              <a:t>：</a:t>
            </a:r>
            <a:r>
              <a:rPr lang="en-US" altLang="zh-CN" sz="2800" b="1" dirty="0">
                <a:solidFill>
                  <a:srgbClr val="E71B05"/>
                </a:solidFill>
                <a:latin typeface="隶书" pitchFamily="49" charset="-122"/>
                <a:ea typeface="隶书" pitchFamily="49" charset="-122"/>
              </a:rPr>
              <a:t>Jo-1</a:t>
            </a:r>
            <a:r>
              <a:rPr lang="zh-CN" altLang="en-US" sz="2800" b="1" dirty="0">
                <a:solidFill>
                  <a:srgbClr val="E71B05"/>
                </a:solidFill>
                <a:latin typeface="隶书" pitchFamily="49" charset="-122"/>
                <a:ea typeface="隶书" pitchFamily="49" charset="-122"/>
              </a:rPr>
              <a:t>、</a:t>
            </a:r>
            <a:r>
              <a:rPr lang="en-US" altLang="zh-CN" sz="2800" b="1" dirty="0">
                <a:solidFill>
                  <a:srgbClr val="E71B05"/>
                </a:solidFill>
                <a:latin typeface="隶书" pitchFamily="49" charset="-122"/>
                <a:ea typeface="隶书" pitchFamily="49" charset="-122"/>
              </a:rPr>
              <a:t>PL-12</a:t>
            </a:r>
            <a:r>
              <a:rPr lang="zh-CN" altLang="en-US" sz="2800" b="1" dirty="0">
                <a:solidFill>
                  <a:srgbClr val="E71B05"/>
                </a:solidFill>
                <a:latin typeface="隶书" pitchFamily="49" charset="-122"/>
                <a:ea typeface="隶书" pitchFamily="49" charset="-122"/>
              </a:rPr>
              <a:t>、</a:t>
            </a:r>
            <a:r>
              <a:rPr lang="en-US" altLang="zh-CN" sz="2800" b="1" dirty="0">
                <a:solidFill>
                  <a:srgbClr val="E71B05"/>
                </a:solidFill>
                <a:latin typeface="隶书" pitchFamily="49" charset="-122"/>
                <a:ea typeface="隶书" pitchFamily="49" charset="-122"/>
              </a:rPr>
              <a:t>PL-7</a:t>
            </a:r>
            <a:r>
              <a:rPr lang="zh-CN" altLang="en-US" sz="2800" b="1" dirty="0">
                <a:solidFill>
                  <a:srgbClr val="E71B05"/>
                </a:solidFill>
                <a:latin typeface="隶书" pitchFamily="49" charset="-122"/>
                <a:ea typeface="隶书" pitchFamily="49" charset="-122"/>
              </a:rPr>
              <a:t>、</a:t>
            </a:r>
            <a:r>
              <a:rPr lang="en-US" altLang="zh-CN" sz="2800" b="1" dirty="0">
                <a:solidFill>
                  <a:srgbClr val="E71B05"/>
                </a:solidFill>
                <a:latin typeface="隶书" pitchFamily="49" charset="-122"/>
                <a:ea typeface="隶书" pitchFamily="49" charset="-122"/>
              </a:rPr>
              <a:t>OJ</a:t>
            </a:r>
            <a:r>
              <a:rPr lang="zh-CN" altLang="en-US" sz="2800" b="1" dirty="0">
                <a:solidFill>
                  <a:srgbClr val="E71B05"/>
                </a:solidFill>
                <a:latin typeface="隶书" pitchFamily="49" charset="-122"/>
                <a:ea typeface="隶书" pitchFamily="49" charset="-122"/>
              </a:rPr>
              <a:t>、</a:t>
            </a:r>
            <a:r>
              <a:rPr lang="en-US" altLang="zh-CN" sz="2800" b="1" dirty="0">
                <a:solidFill>
                  <a:srgbClr val="E71B05"/>
                </a:solidFill>
                <a:latin typeface="隶书" pitchFamily="49" charset="-122"/>
                <a:ea typeface="隶书" pitchFamily="49" charset="-122"/>
              </a:rPr>
              <a:t>EJ</a:t>
            </a:r>
          </a:p>
          <a:p>
            <a:pPr>
              <a:lnSpc>
                <a:spcPct val="90000"/>
              </a:lnSpc>
            </a:pPr>
            <a:r>
              <a:rPr lang="zh-CN" altLang="en-US" sz="2800" b="1" dirty="0">
                <a:latin typeface="隶书" pitchFamily="49" charset="-122"/>
                <a:ea typeface="隶书" pitchFamily="49" charset="-122"/>
              </a:rPr>
              <a:t>抗</a:t>
            </a:r>
            <a:r>
              <a:rPr lang="zh-CN" altLang="en-US" sz="2800" b="1" dirty="0">
                <a:solidFill>
                  <a:srgbClr val="E71B05"/>
                </a:solidFill>
                <a:latin typeface="隶书" pitchFamily="49" charset="-122"/>
                <a:ea typeface="隶书" pitchFamily="49" charset="-122"/>
              </a:rPr>
              <a:t>信号识别颗粒（</a:t>
            </a:r>
            <a:r>
              <a:rPr lang="en-US" altLang="zh-CN" sz="2800" b="1" dirty="0">
                <a:solidFill>
                  <a:srgbClr val="E71B05"/>
                </a:solidFill>
                <a:latin typeface="隶书" pitchFamily="49" charset="-122"/>
                <a:ea typeface="隶书" pitchFamily="49" charset="-122"/>
              </a:rPr>
              <a:t>SRP)</a:t>
            </a:r>
            <a:endParaRPr lang="en-US" altLang="zh-CN" sz="2800" b="1" dirty="0">
              <a:latin typeface="隶书" pitchFamily="49" charset="-122"/>
              <a:ea typeface="隶书" pitchFamily="49" charset="-122"/>
            </a:endParaRPr>
          </a:p>
          <a:p>
            <a:pPr>
              <a:lnSpc>
                <a:spcPct val="90000"/>
              </a:lnSpc>
            </a:pPr>
            <a:r>
              <a:rPr lang="zh-CN" altLang="en-US" sz="2800" b="1" dirty="0">
                <a:latin typeface="隶书" pitchFamily="49" charset="-122"/>
                <a:ea typeface="隶书" pitchFamily="49" charset="-122"/>
              </a:rPr>
              <a:t>抗</a:t>
            </a:r>
            <a:r>
              <a:rPr lang="zh-CN" altLang="en-US" sz="2800" b="1" dirty="0">
                <a:solidFill>
                  <a:srgbClr val="E71B05"/>
                </a:solidFill>
                <a:latin typeface="隶书" pitchFamily="49" charset="-122"/>
                <a:ea typeface="隶书" pitchFamily="49" charset="-122"/>
              </a:rPr>
              <a:t>线粒体</a:t>
            </a:r>
            <a:r>
              <a:rPr lang="zh-CN" altLang="en-US" sz="2800" b="1" dirty="0">
                <a:latin typeface="隶书" pitchFamily="49" charset="-122"/>
                <a:ea typeface="隶书" pitchFamily="49" charset="-122"/>
              </a:rPr>
              <a:t>：出现在</a:t>
            </a:r>
            <a:r>
              <a:rPr lang="en-US" altLang="zh-CN" sz="2800" b="1" dirty="0">
                <a:solidFill>
                  <a:srgbClr val="E71B05"/>
                </a:solidFill>
                <a:latin typeface="隶书" pitchFamily="49" charset="-122"/>
                <a:ea typeface="隶书" pitchFamily="49" charset="-122"/>
              </a:rPr>
              <a:t>PBC</a:t>
            </a:r>
            <a:r>
              <a:rPr lang="zh-CN" altLang="en-US" sz="2800" b="1" dirty="0">
                <a:latin typeface="隶书" pitchFamily="49" charset="-122"/>
                <a:ea typeface="隶书" pitchFamily="49" charset="-122"/>
              </a:rPr>
              <a:t>中</a:t>
            </a:r>
          </a:p>
          <a:p>
            <a:pPr>
              <a:lnSpc>
                <a:spcPct val="90000"/>
              </a:lnSpc>
            </a:pPr>
            <a:r>
              <a:rPr lang="zh-CN" altLang="en-US" sz="2800" b="1" dirty="0">
                <a:latin typeface="隶书" pitchFamily="49" charset="-122"/>
                <a:ea typeface="隶书" pitchFamily="49" charset="-122"/>
              </a:rPr>
              <a:t>抗高尔基体</a:t>
            </a:r>
          </a:p>
          <a:p>
            <a:pPr>
              <a:lnSpc>
                <a:spcPct val="90000"/>
              </a:lnSpc>
            </a:pPr>
            <a:r>
              <a:rPr lang="zh-CN" altLang="en-US" sz="2800" b="1" dirty="0">
                <a:latin typeface="隶书" pitchFamily="49" charset="-122"/>
                <a:ea typeface="隶书" pitchFamily="49" charset="-122"/>
              </a:rPr>
              <a:t>抗溶酶体</a:t>
            </a:r>
          </a:p>
        </p:txBody>
      </p:sp>
      <p:sp>
        <p:nvSpPr>
          <p:cNvPr id="3" name="矩形 2"/>
          <p:cNvSpPr/>
          <p:nvPr/>
        </p:nvSpPr>
        <p:spPr>
          <a:xfrm>
            <a:off x="1013868" y="2316942"/>
            <a:ext cx="2771015" cy="400110"/>
          </a:xfrm>
          <a:prstGeom prst="rect">
            <a:avLst/>
          </a:prstGeom>
        </p:spPr>
        <p:txBody>
          <a:bodyPr wrap="none">
            <a:spAutoFit/>
          </a:bodyPr>
          <a:lstStyle/>
          <a:p>
            <a:r>
              <a:rPr lang="zh-CN" altLang="en-US" sz="2000" b="1" dirty="0">
                <a:latin typeface="微软雅黑" pitchFamily="34" charset="-122"/>
                <a:ea typeface="微软雅黑" pitchFamily="34" charset="-122"/>
              </a:rPr>
              <a:t>线性肌动蛋白型</a:t>
            </a:r>
            <a:r>
              <a:rPr lang="en-US" altLang="zh-CN" sz="2000" b="1" dirty="0">
                <a:latin typeface="微软雅黑" pitchFamily="34" charset="-122"/>
                <a:ea typeface="微软雅黑" pitchFamily="34" charset="-122"/>
              </a:rPr>
              <a:t>AC-13</a:t>
            </a:r>
            <a:endParaRPr lang="zh-CN" altLang="en-US" sz="2000" b="1" dirty="0">
              <a:latin typeface="微软雅黑" pitchFamily="34" charset="-122"/>
              <a:ea typeface="微软雅黑" pitchFamily="34" charset="-122"/>
            </a:endParaRPr>
          </a:p>
        </p:txBody>
      </p:sp>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65125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539552" y="1340768"/>
            <a:ext cx="6663657"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抗核抗体的检测结果</a:t>
            </a:r>
          </a:p>
        </p:txBody>
      </p:sp>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2060848"/>
            <a:ext cx="6877050" cy="452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4" y="0"/>
            <a:ext cx="9138566"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5961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0827" y="1916832"/>
            <a:ext cx="4925144" cy="4502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10730" y="1196752"/>
            <a:ext cx="6663657"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抗核抗体的检测结果</a:t>
            </a:r>
          </a:p>
        </p:txBody>
      </p:sp>
      <p:pic>
        <p:nvPicPr>
          <p:cNvPr id="419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869"/>
            <a:ext cx="9144000"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42460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6615" y="1124744"/>
            <a:ext cx="6663657"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抗核抗体的检测结果</a:t>
            </a:r>
          </a:p>
        </p:txBody>
      </p:sp>
      <p:sp>
        <p:nvSpPr>
          <p:cNvPr id="6" name="object 12"/>
          <p:cNvSpPr txBox="1"/>
          <p:nvPr/>
        </p:nvSpPr>
        <p:spPr>
          <a:xfrm>
            <a:off x="950189" y="1785800"/>
            <a:ext cx="6484620" cy="975267"/>
          </a:xfrm>
          <a:prstGeom prst="rect">
            <a:avLst/>
          </a:prstGeom>
        </p:spPr>
        <p:txBody>
          <a:bodyPr vert="horz" wrap="square" lIns="0" tIns="13335" rIns="0" bIns="0" rtlCol="0">
            <a:spAutoFit/>
          </a:bodyPr>
          <a:lstStyle/>
          <a:p>
            <a:pPr marL="469900" indent="-457200">
              <a:lnSpc>
                <a:spcPct val="100000"/>
              </a:lnSpc>
              <a:spcBef>
                <a:spcPts val="105"/>
              </a:spcBef>
              <a:buSzPct val="75000"/>
              <a:buFont typeface="Wingdings" pitchFamily="2" charset="2"/>
              <a:buChar char="Ø"/>
              <a:tabLst>
                <a:tab pos="355600" algn="l"/>
              </a:tabLst>
            </a:pPr>
            <a:r>
              <a:rPr sz="2000" b="1" spc="5" dirty="0" err="1">
                <a:latin typeface="微软雅黑" pitchFamily="34" charset="-122"/>
                <a:ea typeface="微软雅黑" pitchFamily="34" charset="-122"/>
                <a:cs typeface="Noto Sans Mono CJK JP Regular"/>
              </a:rPr>
              <a:t>指南</a:t>
            </a:r>
            <a:r>
              <a:rPr sz="2000" b="1" dirty="0" err="1">
                <a:latin typeface="微软雅黑" pitchFamily="34" charset="-122"/>
                <a:ea typeface="微软雅黑" pitchFamily="34" charset="-122"/>
                <a:cs typeface="Noto Sans Mono CJK JP Regular"/>
              </a:rPr>
              <a:t>对</a:t>
            </a:r>
            <a:r>
              <a:rPr sz="2000" b="1" spc="5" dirty="0" err="1">
                <a:latin typeface="微软雅黑" pitchFamily="34" charset="-122"/>
                <a:ea typeface="微软雅黑" pitchFamily="34" charset="-122"/>
                <a:cs typeface="Noto Sans Mono CJK JP Regular"/>
              </a:rPr>
              <a:t>新技</a:t>
            </a:r>
            <a:r>
              <a:rPr sz="2000" b="1" dirty="0" err="1">
                <a:latin typeface="微软雅黑" pitchFamily="34" charset="-122"/>
                <a:ea typeface="微软雅黑" pitchFamily="34" charset="-122"/>
                <a:cs typeface="Noto Sans Mono CJK JP Regular"/>
              </a:rPr>
              <a:t>术</a:t>
            </a:r>
            <a:r>
              <a:rPr sz="2000" b="1" spc="5" dirty="0" err="1">
                <a:latin typeface="微软雅黑" pitchFamily="34" charset="-122"/>
                <a:ea typeface="微软雅黑" pitchFamily="34" charset="-122"/>
                <a:cs typeface="Noto Sans Mono CJK JP Regular"/>
              </a:rPr>
              <a:t>、新</a:t>
            </a:r>
            <a:r>
              <a:rPr sz="2000" b="1" dirty="0" err="1">
                <a:latin typeface="微软雅黑" pitchFamily="34" charset="-122"/>
                <a:ea typeface="微软雅黑" pitchFamily="34" charset="-122"/>
                <a:cs typeface="Noto Sans Mono CJK JP Regular"/>
              </a:rPr>
              <a:t>方</a:t>
            </a:r>
            <a:r>
              <a:rPr sz="2000" b="1" spc="5" dirty="0" err="1">
                <a:latin typeface="微软雅黑" pitchFamily="34" charset="-122"/>
                <a:ea typeface="微软雅黑" pitchFamily="34" charset="-122"/>
                <a:cs typeface="Noto Sans Mono CJK JP Regular"/>
              </a:rPr>
              <a:t>法是</a:t>
            </a:r>
            <a:r>
              <a:rPr sz="2000" b="1" dirty="0" err="1">
                <a:latin typeface="微软雅黑" pitchFamily="34" charset="-122"/>
                <a:ea typeface="微软雅黑" pitchFamily="34" charset="-122"/>
                <a:cs typeface="Noto Sans Mono CJK JP Regular"/>
              </a:rPr>
              <a:t>适</a:t>
            </a:r>
            <a:r>
              <a:rPr sz="2000" b="1" spc="5" dirty="0" err="1">
                <a:latin typeface="微软雅黑" pitchFamily="34" charset="-122"/>
                <a:ea typeface="微软雅黑" pitchFamily="34" charset="-122"/>
                <a:cs typeface="Noto Sans Mono CJK JP Regular"/>
              </a:rPr>
              <a:t>合的</a:t>
            </a:r>
            <a:endParaRPr lang="en-US" sz="2000" b="1" spc="5" dirty="0">
              <a:latin typeface="微软雅黑" pitchFamily="34" charset="-122"/>
              <a:ea typeface="微软雅黑" pitchFamily="34" charset="-122"/>
              <a:cs typeface="Noto Sans Mono CJK JP Regular"/>
            </a:endParaRPr>
          </a:p>
          <a:p>
            <a:pPr marL="469900" indent="-457200">
              <a:lnSpc>
                <a:spcPct val="100000"/>
              </a:lnSpc>
              <a:spcBef>
                <a:spcPts val="2690"/>
              </a:spcBef>
              <a:buSzPct val="75000"/>
              <a:buFont typeface="Wingdings" pitchFamily="2" charset="2"/>
              <a:buChar char="Ø"/>
              <a:tabLst>
                <a:tab pos="355600" algn="l"/>
              </a:tabLst>
            </a:pPr>
            <a:r>
              <a:rPr lang="en-US" sz="2000" b="1" spc="5" dirty="0">
                <a:latin typeface="微软雅黑" pitchFamily="34" charset="-122"/>
                <a:ea typeface="微软雅黑" pitchFamily="34" charset="-122"/>
                <a:cs typeface="Noto Sans Mono CJK JP Regular"/>
              </a:rPr>
              <a:t>IIF</a:t>
            </a:r>
            <a:r>
              <a:rPr lang="zh-CN" altLang="en-US" sz="2000" b="1" spc="5" dirty="0">
                <a:latin typeface="微软雅黑" pitchFamily="34" charset="-122"/>
                <a:ea typeface="微软雅黑" pitchFamily="34" charset="-122"/>
                <a:cs typeface="Noto Sans Mono CJK JP Regular"/>
              </a:rPr>
              <a:t>与定量方法联合检测是实验室最好的选择</a:t>
            </a:r>
            <a:endParaRPr lang="en-US" altLang="zh-CN" sz="2000" b="1" spc="5" dirty="0">
              <a:latin typeface="微软雅黑" pitchFamily="34" charset="-122"/>
              <a:ea typeface="微软雅黑" pitchFamily="34" charset="-122"/>
              <a:cs typeface="Noto Sans Mono CJK JP Regular"/>
            </a:endParaRPr>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3153952"/>
            <a:ext cx="7128792" cy="3515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06"/>
            <a:ext cx="9144000"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99913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2"/>
          <p:cNvSpPr/>
          <p:nvPr/>
        </p:nvSpPr>
        <p:spPr>
          <a:xfrm>
            <a:off x="231996" y="1897682"/>
            <a:ext cx="2697480" cy="1935479"/>
          </a:xfrm>
          <a:prstGeom prst="rect">
            <a:avLst/>
          </a:prstGeom>
          <a:blipFill>
            <a:blip r:embed="rId2" cstate="print"/>
            <a:stretch>
              <a:fillRect/>
            </a:stretch>
          </a:blipFill>
        </p:spPr>
        <p:txBody>
          <a:bodyPr wrap="square" lIns="0" tIns="0" rIns="0" bIns="0" rtlCol="0"/>
          <a:lstStyle/>
          <a:p>
            <a:endParaRPr/>
          </a:p>
        </p:txBody>
      </p:sp>
      <p:sp>
        <p:nvSpPr>
          <p:cNvPr id="3" name="object 13"/>
          <p:cNvSpPr/>
          <p:nvPr/>
        </p:nvSpPr>
        <p:spPr>
          <a:xfrm>
            <a:off x="271619" y="1995218"/>
            <a:ext cx="2616708" cy="1844039"/>
          </a:xfrm>
          <a:prstGeom prst="rect">
            <a:avLst/>
          </a:prstGeom>
          <a:blipFill>
            <a:blip r:embed="rId3" cstate="print"/>
            <a:stretch>
              <a:fillRect/>
            </a:stretch>
          </a:blipFill>
        </p:spPr>
        <p:txBody>
          <a:bodyPr wrap="square" lIns="0" tIns="0" rIns="0" bIns="0" rtlCol="0"/>
          <a:lstStyle/>
          <a:p>
            <a:endParaRPr/>
          </a:p>
        </p:txBody>
      </p:sp>
      <p:sp>
        <p:nvSpPr>
          <p:cNvPr id="4" name="object 14"/>
          <p:cNvSpPr/>
          <p:nvPr/>
        </p:nvSpPr>
        <p:spPr>
          <a:xfrm>
            <a:off x="257904" y="1923591"/>
            <a:ext cx="2590800" cy="1828800"/>
          </a:xfrm>
          <a:custGeom>
            <a:avLst/>
            <a:gdLst/>
            <a:ahLst/>
            <a:cxnLst/>
            <a:rect l="l" t="t" r="r" b="b"/>
            <a:pathLst>
              <a:path w="2590800" h="1828800">
                <a:moveTo>
                  <a:pt x="2286000" y="0"/>
                </a:moveTo>
                <a:lnTo>
                  <a:pt x="304800" y="0"/>
                </a:lnTo>
                <a:lnTo>
                  <a:pt x="255359" y="3990"/>
                </a:lnTo>
                <a:lnTo>
                  <a:pt x="208458" y="15544"/>
                </a:lnTo>
                <a:lnTo>
                  <a:pt x="164725" y="34032"/>
                </a:lnTo>
                <a:lnTo>
                  <a:pt x="124788" y="58826"/>
                </a:lnTo>
                <a:lnTo>
                  <a:pt x="89273" y="89296"/>
                </a:lnTo>
                <a:lnTo>
                  <a:pt x="58808" y="124815"/>
                </a:lnTo>
                <a:lnTo>
                  <a:pt x="34020" y="164753"/>
                </a:lnTo>
                <a:lnTo>
                  <a:pt x="15538" y="208483"/>
                </a:lnTo>
                <a:lnTo>
                  <a:pt x="3989" y="255374"/>
                </a:lnTo>
                <a:lnTo>
                  <a:pt x="0" y="304800"/>
                </a:lnTo>
                <a:lnTo>
                  <a:pt x="0" y="1524000"/>
                </a:lnTo>
                <a:lnTo>
                  <a:pt x="3989" y="1573425"/>
                </a:lnTo>
                <a:lnTo>
                  <a:pt x="15538" y="1620316"/>
                </a:lnTo>
                <a:lnTo>
                  <a:pt x="34020" y="1664046"/>
                </a:lnTo>
                <a:lnTo>
                  <a:pt x="58808" y="1703984"/>
                </a:lnTo>
                <a:lnTo>
                  <a:pt x="89273" y="1739503"/>
                </a:lnTo>
                <a:lnTo>
                  <a:pt x="124788" y="1769973"/>
                </a:lnTo>
                <a:lnTo>
                  <a:pt x="164725" y="1794767"/>
                </a:lnTo>
                <a:lnTo>
                  <a:pt x="208458" y="1813255"/>
                </a:lnTo>
                <a:lnTo>
                  <a:pt x="255359" y="1824809"/>
                </a:lnTo>
                <a:lnTo>
                  <a:pt x="304800" y="1828800"/>
                </a:lnTo>
                <a:lnTo>
                  <a:pt x="2286000" y="1828800"/>
                </a:lnTo>
                <a:lnTo>
                  <a:pt x="2335425" y="1824809"/>
                </a:lnTo>
                <a:lnTo>
                  <a:pt x="2382316" y="1813255"/>
                </a:lnTo>
                <a:lnTo>
                  <a:pt x="2426046" y="1794767"/>
                </a:lnTo>
                <a:lnTo>
                  <a:pt x="2465984" y="1769973"/>
                </a:lnTo>
                <a:lnTo>
                  <a:pt x="2501503" y="1739503"/>
                </a:lnTo>
                <a:lnTo>
                  <a:pt x="2531973" y="1703984"/>
                </a:lnTo>
                <a:lnTo>
                  <a:pt x="2556767" y="1664046"/>
                </a:lnTo>
                <a:lnTo>
                  <a:pt x="2575255" y="1620316"/>
                </a:lnTo>
                <a:lnTo>
                  <a:pt x="2586809" y="1573425"/>
                </a:lnTo>
                <a:lnTo>
                  <a:pt x="2590800" y="1524000"/>
                </a:lnTo>
                <a:lnTo>
                  <a:pt x="2590800" y="304800"/>
                </a:lnTo>
                <a:lnTo>
                  <a:pt x="2586809" y="255374"/>
                </a:lnTo>
                <a:lnTo>
                  <a:pt x="2575255" y="208483"/>
                </a:lnTo>
                <a:lnTo>
                  <a:pt x="2556767" y="164753"/>
                </a:lnTo>
                <a:lnTo>
                  <a:pt x="2531973" y="124815"/>
                </a:lnTo>
                <a:lnTo>
                  <a:pt x="2501503" y="89296"/>
                </a:lnTo>
                <a:lnTo>
                  <a:pt x="2465984" y="58826"/>
                </a:lnTo>
                <a:lnTo>
                  <a:pt x="2426046" y="34032"/>
                </a:lnTo>
                <a:lnTo>
                  <a:pt x="2382316" y="15544"/>
                </a:lnTo>
                <a:lnTo>
                  <a:pt x="2335425" y="3990"/>
                </a:lnTo>
                <a:lnTo>
                  <a:pt x="2286000" y="0"/>
                </a:lnTo>
                <a:close/>
              </a:path>
            </a:pathLst>
          </a:custGeom>
          <a:solidFill>
            <a:srgbClr val="F1F1F1"/>
          </a:solidFill>
        </p:spPr>
        <p:txBody>
          <a:bodyPr wrap="square" lIns="0" tIns="0" rIns="0" bIns="0" rtlCol="0"/>
          <a:lstStyle/>
          <a:p>
            <a:endParaRPr/>
          </a:p>
        </p:txBody>
      </p:sp>
      <p:sp>
        <p:nvSpPr>
          <p:cNvPr id="5" name="object 15"/>
          <p:cNvSpPr txBox="1"/>
          <p:nvPr/>
        </p:nvSpPr>
        <p:spPr>
          <a:xfrm>
            <a:off x="468927" y="1926003"/>
            <a:ext cx="2169795" cy="1672589"/>
          </a:xfrm>
          <a:prstGeom prst="rect">
            <a:avLst/>
          </a:prstGeom>
        </p:spPr>
        <p:txBody>
          <a:bodyPr vert="horz" wrap="square" lIns="0" tIns="12700" rIns="0" bIns="0" rtlCol="0">
            <a:spAutoFit/>
          </a:bodyPr>
          <a:lstStyle/>
          <a:p>
            <a:pPr marL="12700" marR="5080" indent="31750">
              <a:lnSpc>
                <a:spcPct val="150100"/>
              </a:lnSpc>
              <a:spcBef>
                <a:spcPts val="100"/>
              </a:spcBef>
              <a:buSzPct val="95833"/>
              <a:buFont typeface="Wingdings"/>
              <a:buChar char=""/>
              <a:tabLst>
                <a:tab pos="287655" algn="l"/>
              </a:tabLst>
            </a:pPr>
            <a:r>
              <a:rPr sz="2400" spc="10" dirty="0">
                <a:solidFill>
                  <a:srgbClr val="C00000"/>
                </a:solidFill>
                <a:latin typeface="Noto Sans Mono CJK JP Regular"/>
                <a:cs typeface="Noto Sans Mono CJK JP Regular"/>
              </a:rPr>
              <a:t>荧光模型与特 异性自身抗体的</a:t>
            </a:r>
            <a:endParaRPr sz="2400">
              <a:latin typeface="Noto Sans Mono CJK JP Regular"/>
              <a:cs typeface="Noto Sans Mono CJK JP Regular"/>
            </a:endParaRPr>
          </a:p>
          <a:p>
            <a:pPr marL="471170">
              <a:lnSpc>
                <a:spcPct val="100000"/>
              </a:lnSpc>
              <a:spcBef>
                <a:spcPts val="1440"/>
              </a:spcBef>
            </a:pPr>
            <a:r>
              <a:rPr sz="2400" spc="10" dirty="0">
                <a:solidFill>
                  <a:srgbClr val="C00000"/>
                </a:solidFill>
                <a:latin typeface="Noto Sans Mono CJK JP Regular"/>
                <a:cs typeface="Noto Sans Mono CJK JP Regular"/>
              </a:rPr>
              <a:t>对应问题</a:t>
            </a:r>
            <a:endParaRPr sz="2400">
              <a:latin typeface="Noto Sans Mono CJK JP Regular"/>
              <a:cs typeface="Noto Sans Mono CJK JP Regular"/>
            </a:endParaRPr>
          </a:p>
        </p:txBody>
      </p:sp>
      <p:sp>
        <p:nvSpPr>
          <p:cNvPr id="6" name="object 16"/>
          <p:cNvSpPr/>
          <p:nvPr/>
        </p:nvSpPr>
        <p:spPr>
          <a:xfrm>
            <a:off x="2849465" y="2610152"/>
            <a:ext cx="609600" cy="609600"/>
          </a:xfrm>
          <a:custGeom>
            <a:avLst/>
            <a:gdLst/>
            <a:ahLst/>
            <a:cxnLst/>
            <a:rect l="l" t="t" r="r" b="b"/>
            <a:pathLst>
              <a:path w="609600" h="609600">
                <a:moveTo>
                  <a:pt x="304800" y="0"/>
                </a:moveTo>
                <a:lnTo>
                  <a:pt x="304800" y="152400"/>
                </a:lnTo>
                <a:lnTo>
                  <a:pt x="0" y="152400"/>
                </a:lnTo>
                <a:lnTo>
                  <a:pt x="0" y="457200"/>
                </a:lnTo>
                <a:lnTo>
                  <a:pt x="304800" y="457200"/>
                </a:lnTo>
                <a:lnTo>
                  <a:pt x="304800" y="609600"/>
                </a:lnTo>
                <a:lnTo>
                  <a:pt x="609600" y="304800"/>
                </a:lnTo>
                <a:lnTo>
                  <a:pt x="304800" y="0"/>
                </a:lnTo>
                <a:close/>
              </a:path>
            </a:pathLst>
          </a:custGeom>
          <a:solidFill>
            <a:srgbClr val="C00000"/>
          </a:solidFill>
        </p:spPr>
        <p:txBody>
          <a:bodyPr wrap="square" lIns="0" tIns="0" rIns="0" bIns="0" rtlCol="0"/>
          <a:lstStyle/>
          <a:p>
            <a:endParaRPr/>
          </a:p>
        </p:txBody>
      </p:sp>
      <p:sp>
        <p:nvSpPr>
          <p:cNvPr id="7" name="object 17"/>
          <p:cNvSpPr/>
          <p:nvPr/>
        </p:nvSpPr>
        <p:spPr>
          <a:xfrm>
            <a:off x="2849465" y="2610152"/>
            <a:ext cx="609600" cy="609600"/>
          </a:xfrm>
          <a:custGeom>
            <a:avLst/>
            <a:gdLst/>
            <a:ahLst/>
            <a:cxnLst/>
            <a:rect l="l" t="t" r="r" b="b"/>
            <a:pathLst>
              <a:path w="609600" h="609600">
                <a:moveTo>
                  <a:pt x="0" y="152400"/>
                </a:moveTo>
                <a:lnTo>
                  <a:pt x="304800" y="152400"/>
                </a:lnTo>
                <a:lnTo>
                  <a:pt x="304800" y="0"/>
                </a:lnTo>
                <a:lnTo>
                  <a:pt x="609600" y="304800"/>
                </a:lnTo>
                <a:lnTo>
                  <a:pt x="304800" y="609600"/>
                </a:lnTo>
                <a:lnTo>
                  <a:pt x="304800" y="457200"/>
                </a:lnTo>
                <a:lnTo>
                  <a:pt x="0" y="457200"/>
                </a:lnTo>
                <a:lnTo>
                  <a:pt x="0" y="152400"/>
                </a:lnTo>
                <a:close/>
              </a:path>
            </a:pathLst>
          </a:custGeom>
          <a:ln w="25908">
            <a:solidFill>
              <a:srgbClr val="6E6EBB"/>
            </a:solidFill>
          </a:ln>
        </p:spPr>
        <p:txBody>
          <a:bodyPr wrap="square" lIns="0" tIns="0" rIns="0" bIns="0" rtlCol="0"/>
          <a:lstStyle/>
          <a:p>
            <a:endParaRPr/>
          </a:p>
        </p:txBody>
      </p:sp>
      <p:sp>
        <p:nvSpPr>
          <p:cNvPr id="8" name="object 18"/>
          <p:cNvSpPr/>
          <p:nvPr/>
        </p:nvSpPr>
        <p:spPr>
          <a:xfrm>
            <a:off x="231996" y="4488482"/>
            <a:ext cx="2697480" cy="1935480"/>
          </a:xfrm>
          <a:prstGeom prst="rect">
            <a:avLst/>
          </a:prstGeom>
          <a:blipFill>
            <a:blip r:embed="rId2" cstate="print"/>
            <a:stretch>
              <a:fillRect/>
            </a:stretch>
          </a:blipFill>
        </p:spPr>
        <p:txBody>
          <a:bodyPr wrap="square" lIns="0" tIns="0" rIns="0" bIns="0" rtlCol="0"/>
          <a:lstStyle/>
          <a:p>
            <a:endParaRPr/>
          </a:p>
        </p:txBody>
      </p:sp>
      <p:sp>
        <p:nvSpPr>
          <p:cNvPr id="9" name="object 19"/>
          <p:cNvSpPr/>
          <p:nvPr/>
        </p:nvSpPr>
        <p:spPr>
          <a:xfrm>
            <a:off x="392015" y="4860338"/>
            <a:ext cx="2388108" cy="1295400"/>
          </a:xfrm>
          <a:prstGeom prst="rect">
            <a:avLst/>
          </a:prstGeom>
          <a:blipFill>
            <a:blip r:embed="rId4" cstate="print"/>
            <a:stretch>
              <a:fillRect/>
            </a:stretch>
          </a:blipFill>
        </p:spPr>
        <p:txBody>
          <a:bodyPr wrap="square" lIns="0" tIns="0" rIns="0" bIns="0" rtlCol="0"/>
          <a:lstStyle/>
          <a:p>
            <a:endParaRPr/>
          </a:p>
        </p:txBody>
      </p:sp>
      <p:sp>
        <p:nvSpPr>
          <p:cNvPr id="10" name="object 20"/>
          <p:cNvSpPr/>
          <p:nvPr/>
        </p:nvSpPr>
        <p:spPr>
          <a:xfrm>
            <a:off x="257904" y="4514391"/>
            <a:ext cx="2590800" cy="1828800"/>
          </a:xfrm>
          <a:custGeom>
            <a:avLst/>
            <a:gdLst/>
            <a:ahLst/>
            <a:cxnLst/>
            <a:rect l="l" t="t" r="r" b="b"/>
            <a:pathLst>
              <a:path w="2590800" h="1828800">
                <a:moveTo>
                  <a:pt x="2286000" y="0"/>
                </a:moveTo>
                <a:lnTo>
                  <a:pt x="304800" y="0"/>
                </a:lnTo>
                <a:lnTo>
                  <a:pt x="255359" y="3990"/>
                </a:lnTo>
                <a:lnTo>
                  <a:pt x="208458" y="15544"/>
                </a:lnTo>
                <a:lnTo>
                  <a:pt x="164725" y="34032"/>
                </a:lnTo>
                <a:lnTo>
                  <a:pt x="124788" y="58826"/>
                </a:lnTo>
                <a:lnTo>
                  <a:pt x="89273" y="89296"/>
                </a:lnTo>
                <a:lnTo>
                  <a:pt x="58808" y="124815"/>
                </a:lnTo>
                <a:lnTo>
                  <a:pt x="34020" y="164753"/>
                </a:lnTo>
                <a:lnTo>
                  <a:pt x="15538" y="208483"/>
                </a:lnTo>
                <a:lnTo>
                  <a:pt x="3989" y="255374"/>
                </a:lnTo>
                <a:lnTo>
                  <a:pt x="0" y="304800"/>
                </a:lnTo>
                <a:lnTo>
                  <a:pt x="0" y="1524000"/>
                </a:lnTo>
                <a:lnTo>
                  <a:pt x="3989" y="1573425"/>
                </a:lnTo>
                <a:lnTo>
                  <a:pt x="15538" y="1620316"/>
                </a:lnTo>
                <a:lnTo>
                  <a:pt x="34020" y="1664046"/>
                </a:lnTo>
                <a:lnTo>
                  <a:pt x="58808" y="1703984"/>
                </a:lnTo>
                <a:lnTo>
                  <a:pt x="89273" y="1739503"/>
                </a:lnTo>
                <a:lnTo>
                  <a:pt x="124788" y="1769973"/>
                </a:lnTo>
                <a:lnTo>
                  <a:pt x="164725" y="1794767"/>
                </a:lnTo>
                <a:lnTo>
                  <a:pt x="208458" y="1813255"/>
                </a:lnTo>
                <a:lnTo>
                  <a:pt x="255359" y="1824809"/>
                </a:lnTo>
                <a:lnTo>
                  <a:pt x="304800" y="1828800"/>
                </a:lnTo>
                <a:lnTo>
                  <a:pt x="2286000" y="1828800"/>
                </a:lnTo>
                <a:lnTo>
                  <a:pt x="2335425" y="1824809"/>
                </a:lnTo>
                <a:lnTo>
                  <a:pt x="2382316" y="1813255"/>
                </a:lnTo>
                <a:lnTo>
                  <a:pt x="2426046" y="1794767"/>
                </a:lnTo>
                <a:lnTo>
                  <a:pt x="2465984" y="1769973"/>
                </a:lnTo>
                <a:lnTo>
                  <a:pt x="2501503" y="1739503"/>
                </a:lnTo>
                <a:lnTo>
                  <a:pt x="2531973" y="1703984"/>
                </a:lnTo>
                <a:lnTo>
                  <a:pt x="2556767" y="1664046"/>
                </a:lnTo>
                <a:lnTo>
                  <a:pt x="2575255" y="1620316"/>
                </a:lnTo>
                <a:lnTo>
                  <a:pt x="2586809" y="1573425"/>
                </a:lnTo>
                <a:lnTo>
                  <a:pt x="2590800" y="1524000"/>
                </a:lnTo>
                <a:lnTo>
                  <a:pt x="2590800" y="304800"/>
                </a:lnTo>
                <a:lnTo>
                  <a:pt x="2586809" y="255374"/>
                </a:lnTo>
                <a:lnTo>
                  <a:pt x="2575255" y="208483"/>
                </a:lnTo>
                <a:lnTo>
                  <a:pt x="2556767" y="164753"/>
                </a:lnTo>
                <a:lnTo>
                  <a:pt x="2531973" y="124815"/>
                </a:lnTo>
                <a:lnTo>
                  <a:pt x="2501503" y="89296"/>
                </a:lnTo>
                <a:lnTo>
                  <a:pt x="2465984" y="58826"/>
                </a:lnTo>
                <a:lnTo>
                  <a:pt x="2426046" y="34032"/>
                </a:lnTo>
                <a:lnTo>
                  <a:pt x="2382316" y="15544"/>
                </a:lnTo>
                <a:lnTo>
                  <a:pt x="2335425" y="3990"/>
                </a:lnTo>
                <a:lnTo>
                  <a:pt x="2286000" y="0"/>
                </a:lnTo>
                <a:close/>
              </a:path>
            </a:pathLst>
          </a:custGeom>
          <a:solidFill>
            <a:srgbClr val="F1F1F1"/>
          </a:solidFill>
        </p:spPr>
        <p:txBody>
          <a:bodyPr wrap="square" lIns="0" tIns="0" rIns="0" bIns="0" rtlCol="0"/>
          <a:lstStyle/>
          <a:p>
            <a:pPr lvl="0" defTabSz="457200"/>
            <a:endParaRPr lang="zh-CN" altLang="en-US" sz="2000" b="1" dirty="0">
              <a:solidFill>
                <a:srgbClr val="FF0000"/>
              </a:solidFill>
              <a:latin typeface="Century Gothic" panose="020B0502020202020204"/>
            </a:endParaRPr>
          </a:p>
        </p:txBody>
      </p:sp>
      <p:sp>
        <p:nvSpPr>
          <p:cNvPr id="11" name="object 21"/>
          <p:cNvSpPr txBox="1"/>
          <p:nvPr/>
        </p:nvSpPr>
        <p:spPr>
          <a:xfrm>
            <a:off x="575607" y="4791332"/>
            <a:ext cx="1955164" cy="1498487"/>
          </a:xfrm>
          <a:prstGeom prst="rect">
            <a:avLst/>
          </a:prstGeom>
        </p:spPr>
        <p:txBody>
          <a:bodyPr vert="horz" wrap="square" lIns="0" tIns="196215" rIns="0" bIns="0" rtlCol="0">
            <a:spAutoFit/>
          </a:bodyPr>
          <a:lstStyle/>
          <a:p>
            <a:pPr marL="255270" indent="-242570">
              <a:lnSpc>
                <a:spcPct val="100000"/>
              </a:lnSpc>
              <a:spcBef>
                <a:spcPts val="1545"/>
              </a:spcBef>
              <a:buSzPct val="95833"/>
              <a:buFont typeface="Wingdings"/>
              <a:buChar char=""/>
              <a:tabLst>
                <a:tab pos="255904" algn="l"/>
              </a:tabLst>
            </a:pPr>
            <a:r>
              <a:rPr sz="2400" spc="5" dirty="0" err="1">
                <a:solidFill>
                  <a:srgbClr val="C00000"/>
                </a:solidFill>
                <a:latin typeface="Noto Sans Mono CJK JP Regular"/>
                <a:cs typeface="Noto Sans Mono CJK JP Regular"/>
              </a:rPr>
              <a:t>对</a:t>
            </a:r>
            <a:r>
              <a:rPr sz="2400" spc="10" dirty="0" err="1">
                <a:solidFill>
                  <a:srgbClr val="C00000"/>
                </a:solidFill>
                <a:latin typeface="Noto Sans Mono CJK JP Regular"/>
                <a:cs typeface="Noto Sans Mono CJK JP Regular"/>
              </a:rPr>
              <a:t>ANA</a:t>
            </a:r>
            <a:r>
              <a:rPr sz="2400" spc="5" dirty="0" err="1">
                <a:solidFill>
                  <a:srgbClr val="C00000"/>
                </a:solidFill>
                <a:latin typeface="Noto Sans Mono CJK JP Regular"/>
                <a:cs typeface="Noto Sans Mono CJK JP Regular"/>
              </a:rPr>
              <a:t>滴度</a:t>
            </a:r>
            <a:r>
              <a:rPr lang="zh-CN" altLang="en-US" sz="2400" spc="5" dirty="0">
                <a:solidFill>
                  <a:srgbClr val="C00000"/>
                </a:solidFill>
                <a:latin typeface="Noto Sans Mono CJK JP Regular"/>
                <a:cs typeface="Noto Sans Mono CJK JP Regular"/>
              </a:rPr>
              <a:t>的</a:t>
            </a:r>
            <a:r>
              <a:rPr lang="zh-CN" altLang="en-US" sz="2400" spc="10" dirty="0">
                <a:solidFill>
                  <a:srgbClr val="C00000"/>
                </a:solidFill>
                <a:latin typeface="Noto Sans Mono CJK JP Regular"/>
                <a:cs typeface="Noto Sans Mono CJK JP Regular"/>
              </a:rPr>
              <a:t>解读</a:t>
            </a:r>
            <a:endParaRPr lang="en-US" altLang="zh-CN" sz="2400" spc="10" dirty="0">
              <a:solidFill>
                <a:srgbClr val="C00000"/>
              </a:solidFill>
              <a:latin typeface="Noto Sans Mono CJK JP Regular"/>
              <a:cs typeface="Noto Sans Mono CJK JP Regular"/>
            </a:endParaRPr>
          </a:p>
          <a:p>
            <a:pPr marL="255270" indent="-242570">
              <a:lnSpc>
                <a:spcPct val="100000"/>
              </a:lnSpc>
              <a:spcBef>
                <a:spcPts val="1545"/>
              </a:spcBef>
              <a:buSzPct val="95833"/>
              <a:buFont typeface="Wingdings"/>
              <a:buChar char=""/>
              <a:tabLst>
                <a:tab pos="255904" algn="l"/>
              </a:tabLst>
            </a:pPr>
            <a:endParaRPr lang="en-US" altLang="zh-CN" sz="2400" spc="10" dirty="0">
              <a:solidFill>
                <a:srgbClr val="C00000"/>
              </a:solidFill>
              <a:latin typeface="Noto Sans Mono CJK JP Regular"/>
              <a:cs typeface="Noto Sans Mono CJK JP Regular"/>
            </a:endParaRPr>
          </a:p>
        </p:txBody>
      </p:sp>
      <p:sp>
        <p:nvSpPr>
          <p:cNvPr id="12" name="object 22"/>
          <p:cNvSpPr/>
          <p:nvPr/>
        </p:nvSpPr>
        <p:spPr>
          <a:xfrm>
            <a:off x="2849465" y="5277152"/>
            <a:ext cx="609600" cy="609600"/>
          </a:xfrm>
          <a:custGeom>
            <a:avLst/>
            <a:gdLst/>
            <a:ahLst/>
            <a:cxnLst/>
            <a:rect l="l" t="t" r="r" b="b"/>
            <a:pathLst>
              <a:path w="609600" h="609600">
                <a:moveTo>
                  <a:pt x="304800" y="0"/>
                </a:moveTo>
                <a:lnTo>
                  <a:pt x="304800" y="152400"/>
                </a:lnTo>
                <a:lnTo>
                  <a:pt x="0" y="152400"/>
                </a:lnTo>
                <a:lnTo>
                  <a:pt x="0" y="457200"/>
                </a:lnTo>
                <a:lnTo>
                  <a:pt x="304800" y="457200"/>
                </a:lnTo>
                <a:lnTo>
                  <a:pt x="304800" y="609600"/>
                </a:lnTo>
                <a:lnTo>
                  <a:pt x="609600" y="304800"/>
                </a:lnTo>
                <a:lnTo>
                  <a:pt x="304800" y="0"/>
                </a:lnTo>
                <a:close/>
              </a:path>
            </a:pathLst>
          </a:custGeom>
          <a:solidFill>
            <a:srgbClr val="C00000"/>
          </a:solidFill>
        </p:spPr>
        <p:txBody>
          <a:bodyPr wrap="square" lIns="0" tIns="0" rIns="0" bIns="0" rtlCol="0"/>
          <a:lstStyle/>
          <a:p>
            <a:endParaRPr/>
          </a:p>
        </p:txBody>
      </p:sp>
      <p:sp>
        <p:nvSpPr>
          <p:cNvPr id="13" name="object 23"/>
          <p:cNvSpPr/>
          <p:nvPr/>
        </p:nvSpPr>
        <p:spPr>
          <a:xfrm>
            <a:off x="2849465" y="5277152"/>
            <a:ext cx="609600" cy="609600"/>
          </a:xfrm>
          <a:custGeom>
            <a:avLst/>
            <a:gdLst/>
            <a:ahLst/>
            <a:cxnLst/>
            <a:rect l="l" t="t" r="r" b="b"/>
            <a:pathLst>
              <a:path w="609600" h="609600">
                <a:moveTo>
                  <a:pt x="0" y="152400"/>
                </a:moveTo>
                <a:lnTo>
                  <a:pt x="304800" y="152400"/>
                </a:lnTo>
                <a:lnTo>
                  <a:pt x="304800" y="0"/>
                </a:lnTo>
                <a:lnTo>
                  <a:pt x="609600" y="304800"/>
                </a:lnTo>
                <a:lnTo>
                  <a:pt x="304800" y="609600"/>
                </a:lnTo>
                <a:lnTo>
                  <a:pt x="304800" y="457200"/>
                </a:lnTo>
                <a:lnTo>
                  <a:pt x="0" y="457200"/>
                </a:lnTo>
                <a:lnTo>
                  <a:pt x="0" y="152400"/>
                </a:lnTo>
                <a:close/>
              </a:path>
            </a:pathLst>
          </a:custGeom>
          <a:ln w="25908">
            <a:solidFill>
              <a:srgbClr val="6E6EBB"/>
            </a:solidFill>
          </a:ln>
        </p:spPr>
        <p:txBody>
          <a:bodyPr wrap="square" lIns="0" tIns="0" rIns="0" bIns="0" rtlCol="0"/>
          <a:lstStyle/>
          <a:p>
            <a:endParaRPr/>
          </a:p>
        </p:txBody>
      </p:sp>
      <p:sp>
        <p:nvSpPr>
          <p:cNvPr id="14" name="object 11"/>
          <p:cNvSpPr/>
          <p:nvPr/>
        </p:nvSpPr>
        <p:spPr>
          <a:xfrm>
            <a:off x="3789484" y="1762399"/>
            <a:ext cx="4606465" cy="5122985"/>
          </a:xfrm>
          <a:prstGeom prst="rect">
            <a:avLst/>
          </a:prstGeom>
          <a:blipFill>
            <a:blip r:embed="rId5" cstate="print"/>
            <a:stretch>
              <a:fillRect/>
            </a:stretch>
          </a:blipFill>
        </p:spPr>
        <p:txBody>
          <a:bodyPr wrap="square" lIns="0" tIns="0" rIns="0" bIns="0" rtlCol="0"/>
          <a:lstStyle/>
          <a:p>
            <a:endParaRPr/>
          </a:p>
        </p:txBody>
      </p:sp>
      <p:sp>
        <p:nvSpPr>
          <p:cNvPr id="15" name="TextBox 14"/>
          <p:cNvSpPr txBox="1"/>
          <p:nvPr/>
        </p:nvSpPr>
        <p:spPr>
          <a:xfrm>
            <a:off x="356614" y="1196752"/>
            <a:ext cx="6663657"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抗核抗体的检测结果</a:t>
            </a:r>
          </a:p>
        </p:txBody>
      </p:sp>
      <p:pic>
        <p:nvPicPr>
          <p:cNvPr id="1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19034"/>
            <a:ext cx="9144000"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矩形 16">
            <a:extLst>
              <a:ext uri="{FF2B5EF4-FFF2-40B4-BE49-F238E27FC236}">
                <a16:creationId xmlns:a16="http://schemas.microsoft.com/office/drawing/2014/main" id="{137F6A41-768E-4EB8-AB26-C79CB5C0C228}"/>
              </a:ext>
            </a:extLst>
          </p:cNvPr>
          <p:cNvSpPr/>
          <p:nvPr/>
        </p:nvSpPr>
        <p:spPr>
          <a:xfrm>
            <a:off x="596054" y="5781537"/>
            <a:ext cx="1980029" cy="400110"/>
          </a:xfrm>
          <a:prstGeom prst="rect">
            <a:avLst/>
          </a:prstGeom>
        </p:spPr>
        <p:txBody>
          <a:bodyPr wrap="none">
            <a:spAutoFit/>
          </a:bodyPr>
          <a:lstStyle/>
          <a:p>
            <a:pPr lvl="0" defTabSz="457200"/>
            <a:r>
              <a:rPr lang="zh-CN" altLang="en-US" sz="2000" b="1" dirty="0">
                <a:latin typeface="Century Gothic" panose="020B0502020202020204"/>
              </a:rPr>
              <a:t>国际标准为</a:t>
            </a:r>
            <a:r>
              <a:rPr lang="en-US" altLang="zh-CN" sz="2000" b="1" dirty="0">
                <a:latin typeface="Century Gothic" panose="020B0502020202020204"/>
              </a:rPr>
              <a:t>1:80</a:t>
            </a:r>
            <a:endParaRPr lang="zh-CN" altLang="en-US" sz="2000" b="1" dirty="0">
              <a:latin typeface="Century Gothic" panose="020B0502020202020204"/>
            </a:endParaRPr>
          </a:p>
        </p:txBody>
      </p:sp>
    </p:spTree>
    <p:extLst>
      <p:ext uri="{BB962C8B-B14F-4D97-AF65-F5344CB8AC3E}">
        <p14:creationId xmlns:p14="http://schemas.microsoft.com/office/powerpoint/2010/main" val="28289540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72"/>
          <p:cNvSpPr>
            <a:spLocks noChangeArrowheads="1"/>
          </p:cNvSpPr>
          <p:nvPr/>
        </p:nvSpPr>
        <p:spPr bwMode="auto">
          <a:xfrm>
            <a:off x="2217738" y="1628800"/>
            <a:ext cx="5594350" cy="560388"/>
          </a:xfrm>
          <a:prstGeom prst="roundRect">
            <a:avLst>
              <a:gd name="adj" fmla="val 16667"/>
            </a:avLst>
          </a:prstGeom>
          <a:solidFill>
            <a:schemeClr val="bg1">
              <a:lumMod val="50000"/>
              <a:alpha val="50195"/>
            </a:schemeClr>
          </a:solidFill>
          <a:ln>
            <a:noFill/>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3" name="圆角矩形 10"/>
          <p:cNvSpPr>
            <a:spLocks noChangeArrowheads="1"/>
          </p:cNvSpPr>
          <p:nvPr/>
        </p:nvSpPr>
        <p:spPr bwMode="auto">
          <a:xfrm>
            <a:off x="1547813" y="1628800"/>
            <a:ext cx="1031875" cy="560388"/>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en-US" altLang="zh-CN" sz="2000" b="1">
                <a:solidFill>
                  <a:srgbClr val="FFFFFF"/>
                </a:solidFill>
                <a:latin typeface="微软雅黑" pitchFamily="34" charset="-122"/>
                <a:ea typeface="微软雅黑" pitchFamily="34" charset="-122"/>
                <a:sym typeface="微软雅黑" pitchFamily="34" charset="-122"/>
              </a:rPr>
              <a:t>1.</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4" name="圆角矩形 72"/>
          <p:cNvSpPr>
            <a:spLocks noChangeArrowheads="1"/>
          </p:cNvSpPr>
          <p:nvPr/>
        </p:nvSpPr>
        <p:spPr bwMode="auto">
          <a:xfrm>
            <a:off x="2217738" y="2513038"/>
            <a:ext cx="5594350" cy="560387"/>
          </a:xfrm>
          <a:prstGeom prst="roundRect">
            <a:avLst>
              <a:gd name="adj" fmla="val 16667"/>
            </a:avLst>
          </a:prstGeom>
          <a:solidFill>
            <a:schemeClr val="bg1">
              <a:lumMod val="50000"/>
              <a:alpha val="50195"/>
            </a:schemeClr>
          </a:solidFill>
          <a:ln>
            <a:noFill/>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5" name="圆角矩形 72"/>
          <p:cNvSpPr>
            <a:spLocks noChangeArrowheads="1"/>
          </p:cNvSpPr>
          <p:nvPr/>
        </p:nvSpPr>
        <p:spPr bwMode="auto">
          <a:xfrm>
            <a:off x="2235200" y="3357588"/>
            <a:ext cx="5594350" cy="560387"/>
          </a:xfrm>
          <a:prstGeom prst="roundRect">
            <a:avLst>
              <a:gd name="adj" fmla="val 16667"/>
            </a:avLst>
          </a:prstGeom>
          <a:solidFill>
            <a:schemeClr val="bg1">
              <a:lumMod val="50000"/>
              <a:alpha val="50195"/>
            </a:schemeClr>
          </a:solidFill>
          <a:ln>
            <a:noFill/>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sz="2000" b="1">
              <a:solidFill>
                <a:srgbClr val="FFFFFF"/>
              </a:solidFill>
              <a:latin typeface="微软雅黑" pitchFamily="34" charset="-122"/>
              <a:ea typeface="微软雅黑" pitchFamily="34" charset="-122"/>
              <a:sym typeface="微软雅黑" pitchFamily="34" charset="-122"/>
            </a:endParaRPr>
          </a:p>
        </p:txBody>
      </p:sp>
      <p:sp>
        <p:nvSpPr>
          <p:cNvPr id="6" name="圆角矩形 72"/>
          <p:cNvSpPr>
            <a:spLocks noChangeArrowheads="1"/>
          </p:cNvSpPr>
          <p:nvPr/>
        </p:nvSpPr>
        <p:spPr bwMode="auto">
          <a:xfrm>
            <a:off x="2217738" y="4221188"/>
            <a:ext cx="5594350" cy="560387"/>
          </a:xfrm>
          <a:prstGeom prst="roundRect">
            <a:avLst>
              <a:gd name="adj" fmla="val 16667"/>
            </a:avLst>
          </a:prstGeom>
          <a:solidFill>
            <a:schemeClr val="bg1">
              <a:lumMod val="50000"/>
              <a:alpha val="50195"/>
            </a:schemeClr>
          </a:solidFill>
          <a:ln>
            <a:noFill/>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latin typeface="微软雅黑" pitchFamily="34" charset="-122"/>
                <a:ea typeface="微软雅黑" pitchFamily="34" charset="-122"/>
                <a:sym typeface="微软雅黑" pitchFamily="34" charset="-122"/>
              </a:rPr>
              <a:t>                </a:t>
            </a:r>
            <a:endParaRPr lang="zh-CN" altLang="zh-CN" sz="2800" b="1" dirty="0">
              <a:latin typeface="微软雅黑" pitchFamily="34" charset="-122"/>
              <a:ea typeface="微软雅黑" pitchFamily="34" charset="-122"/>
              <a:sym typeface="微软雅黑" pitchFamily="34" charset="-122"/>
            </a:endParaRPr>
          </a:p>
        </p:txBody>
      </p:sp>
      <p:sp>
        <p:nvSpPr>
          <p:cNvPr id="7" name="圆角矩形 10"/>
          <p:cNvSpPr>
            <a:spLocks noChangeArrowheads="1"/>
          </p:cNvSpPr>
          <p:nvPr/>
        </p:nvSpPr>
        <p:spPr bwMode="auto">
          <a:xfrm>
            <a:off x="1547813" y="251303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en-US" altLang="zh-CN" sz="2000" b="1">
                <a:solidFill>
                  <a:srgbClr val="FFFFFF"/>
                </a:solidFill>
                <a:latin typeface="微软雅黑" pitchFamily="34" charset="-122"/>
                <a:ea typeface="微软雅黑" pitchFamily="34" charset="-122"/>
                <a:sym typeface="微软雅黑" pitchFamily="34" charset="-122"/>
              </a:rPr>
              <a:t>2.</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8" name="圆角矩形 10"/>
          <p:cNvSpPr>
            <a:spLocks noChangeArrowheads="1"/>
          </p:cNvSpPr>
          <p:nvPr/>
        </p:nvSpPr>
        <p:spPr bwMode="auto">
          <a:xfrm>
            <a:off x="1547813" y="335758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en-US" altLang="zh-CN" sz="2000" b="1">
                <a:solidFill>
                  <a:srgbClr val="FFFFFF"/>
                </a:solidFill>
                <a:latin typeface="微软雅黑" pitchFamily="34" charset="-122"/>
                <a:ea typeface="微软雅黑" pitchFamily="34" charset="-122"/>
                <a:sym typeface="微软雅黑" pitchFamily="34" charset="-122"/>
              </a:rPr>
              <a:t>3.</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9" name="圆角矩形 10"/>
          <p:cNvSpPr>
            <a:spLocks noChangeArrowheads="1"/>
          </p:cNvSpPr>
          <p:nvPr/>
        </p:nvSpPr>
        <p:spPr bwMode="auto">
          <a:xfrm>
            <a:off x="1547813" y="4221188"/>
            <a:ext cx="1031875" cy="560387"/>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668B"/>
              </a:gs>
              <a:gs pos="50000">
                <a:srgbClr val="0092C8"/>
              </a:gs>
              <a:gs pos="100000">
                <a:srgbClr val="00B0F0"/>
              </a:gs>
            </a:gsLst>
            <a:lin ang="16200000" scaled="1"/>
          </a:gradFill>
          <a:ln>
            <a:noFill/>
          </a:ln>
          <a:extLst>
            <a:ext uri="{91240B29-F687-4F45-9708-019B960494DF}">
              <a14:hiddenLine xmlns:a14="http://schemas.microsoft.com/office/drawing/2010/main" w="25400">
                <a:solidFill>
                  <a:srgbClr val="BABA00"/>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en-US" altLang="zh-CN" sz="2000" b="1">
                <a:solidFill>
                  <a:srgbClr val="FFFFFF"/>
                </a:solidFill>
                <a:latin typeface="微软雅黑" pitchFamily="34" charset="-122"/>
                <a:ea typeface="微软雅黑" pitchFamily="34" charset="-122"/>
                <a:sym typeface="微软雅黑" pitchFamily="34" charset="-122"/>
              </a:rPr>
              <a:t>4.</a:t>
            </a:r>
            <a:endParaRPr lang="zh-CN" altLang="en-US" sz="2000" b="1">
              <a:solidFill>
                <a:srgbClr val="FFFFFF"/>
              </a:solidFill>
              <a:latin typeface="微软雅黑" pitchFamily="34" charset="-122"/>
              <a:ea typeface="微软雅黑" pitchFamily="34" charset="-122"/>
              <a:sym typeface="微软雅黑" pitchFamily="34" charset="-122"/>
            </a:endParaRPr>
          </a:p>
        </p:txBody>
      </p:sp>
      <p:sp>
        <p:nvSpPr>
          <p:cNvPr id="10" name="矩形 82"/>
          <p:cNvSpPr>
            <a:spLocks noChangeArrowheads="1"/>
          </p:cNvSpPr>
          <p:nvPr/>
        </p:nvSpPr>
        <p:spPr bwMode="auto">
          <a:xfrm>
            <a:off x="3168034" y="2540849"/>
            <a:ext cx="41344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latin typeface="微软雅黑" pitchFamily="34" charset="-122"/>
                <a:ea typeface="微软雅黑" pitchFamily="34" charset="-122"/>
              </a:rPr>
              <a:t>抗核抗体检测的临床应用</a:t>
            </a:r>
          </a:p>
        </p:txBody>
      </p:sp>
      <p:sp>
        <p:nvSpPr>
          <p:cNvPr id="11" name="矩形 82"/>
          <p:cNvSpPr>
            <a:spLocks noChangeArrowheads="1"/>
          </p:cNvSpPr>
          <p:nvPr/>
        </p:nvSpPr>
        <p:spPr bwMode="auto">
          <a:xfrm>
            <a:off x="3168035" y="3376171"/>
            <a:ext cx="34163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latin typeface="微软雅黑" pitchFamily="34" charset="-122"/>
                <a:ea typeface="微软雅黑" pitchFamily="34" charset="-122"/>
                <a:sym typeface="微软雅黑" pitchFamily="34" charset="-122"/>
              </a:rPr>
              <a:t>抗核抗体的检测方法</a:t>
            </a:r>
            <a:endParaRPr lang="zh-CN" altLang="en-US" sz="2400" dirty="0"/>
          </a:p>
        </p:txBody>
      </p:sp>
      <p:sp>
        <p:nvSpPr>
          <p:cNvPr id="12" name="矩形 82"/>
          <p:cNvSpPr>
            <a:spLocks noChangeArrowheads="1"/>
          </p:cNvSpPr>
          <p:nvPr/>
        </p:nvSpPr>
        <p:spPr bwMode="auto">
          <a:xfrm>
            <a:off x="3168034" y="1665968"/>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solidFill>
                  <a:srgbClr val="C00000"/>
                </a:solidFill>
                <a:latin typeface="微软雅黑" pitchFamily="34" charset="-122"/>
                <a:ea typeface="微软雅黑" pitchFamily="34" charset="-122"/>
              </a:rPr>
              <a:t>抗核抗体概况</a:t>
            </a:r>
          </a:p>
        </p:txBody>
      </p:sp>
      <p:sp>
        <p:nvSpPr>
          <p:cNvPr id="13" name="矩形 82"/>
          <p:cNvSpPr>
            <a:spLocks noChangeArrowheads="1"/>
          </p:cNvSpPr>
          <p:nvPr/>
        </p:nvSpPr>
        <p:spPr bwMode="auto">
          <a:xfrm>
            <a:off x="3168035" y="4221188"/>
            <a:ext cx="34163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dirty="0">
                <a:latin typeface="微软雅黑" pitchFamily="34" charset="-122"/>
                <a:ea typeface="微软雅黑" pitchFamily="34" charset="-122"/>
                <a:sym typeface="微软雅黑" pitchFamily="34" charset="-122"/>
              </a:rPr>
              <a:t>抗核抗体的检测结果</a:t>
            </a:r>
            <a:endParaRPr lang="zh-CN" altLang="en-US" sz="2400" dirty="0"/>
          </a:p>
        </p:txBody>
      </p:sp>
    </p:spTree>
    <p:extLst>
      <p:ext uri="{BB962C8B-B14F-4D97-AF65-F5344CB8AC3E}">
        <p14:creationId xmlns:p14="http://schemas.microsoft.com/office/powerpoint/2010/main" val="483333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0-#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0-#ppt_w/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0-#ppt_w/2"/>
                                          </p:val>
                                        </p:tav>
                                        <p:tav tm="100000">
                                          <p:val>
                                            <p:strVal val="#ppt_x"/>
                                          </p:val>
                                        </p:tav>
                                      </p:tavLst>
                                    </p:anim>
                                    <p:anim calcmode="lin" valueType="num">
                                      <p:cBhvr>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80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ppt_x</p:attrName>
                                        </p:attrNameLst>
                                      </p:cBhvr>
                                      <p:tavLst>
                                        <p:tav tm="0">
                                          <p:val>
                                            <p:strVal val="0-#ppt_w/2"/>
                                          </p:val>
                                        </p:tav>
                                        <p:tav tm="100000">
                                          <p:val>
                                            <p:strVal val="#ppt_x"/>
                                          </p:val>
                                        </p:tav>
                                      </p:tavLst>
                                    </p:anim>
                                    <p:anim calcmode="lin" valueType="num">
                                      <p:cBhvr>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P spid="7" grpId="0" bldLvl="0" animBg="1" autoUpdateAnimBg="0"/>
      <p:bldP spid="8" grpId="0" bldLvl="0" animBg="1" autoUpdateAnimBg="0"/>
      <p:bldP spid="9" grpId="0" bldLvl="0" animBg="1"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67744" y="1963080"/>
            <a:ext cx="4562728" cy="3242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bject 12"/>
          <p:cNvSpPr/>
          <p:nvPr/>
        </p:nvSpPr>
        <p:spPr>
          <a:xfrm>
            <a:off x="5073162" y="6555820"/>
            <a:ext cx="3695700" cy="257556"/>
          </a:xfrm>
          <a:prstGeom prst="rect">
            <a:avLst/>
          </a:prstGeom>
          <a:blipFill>
            <a:blip r:embed="rId3" cstate="print"/>
            <a:stretch>
              <a:fillRect/>
            </a:stretch>
          </a:blipFill>
        </p:spPr>
        <p:txBody>
          <a:bodyPr wrap="square" lIns="0" tIns="0" rIns="0" bIns="0" rtlCol="0"/>
          <a:lstStyle/>
          <a:p>
            <a:endParaRPr/>
          </a:p>
        </p:txBody>
      </p:sp>
      <p:sp>
        <p:nvSpPr>
          <p:cNvPr id="2" name="矩形 1"/>
          <p:cNvSpPr/>
          <p:nvPr/>
        </p:nvSpPr>
        <p:spPr>
          <a:xfrm>
            <a:off x="971600" y="5355491"/>
            <a:ext cx="7344816" cy="1200329"/>
          </a:xfrm>
          <a:prstGeom prst="rect">
            <a:avLst/>
          </a:prstGeom>
        </p:spPr>
        <p:txBody>
          <a:bodyPr wrap="square">
            <a:spAutoFit/>
          </a:bodyPr>
          <a:lstStyle/>
          <a:p>
            <a:pPr>
              <a:lnSpc>
                <a:spcPct val="150000"/>
              </a:lnSpc>
            </a:pPr>
            <a:r>
              <a:rPr lang="zh-CN" altLang="en-US" sz="1600" dirty="0">
                <a:latin typeface="微软雅黑" pitchFamily="34" charset="-122"/>
                <a:ea typeface="微软雅黑" pitchFamily="34" charset="-122"/>
              </a:rPr>
              <a:t>列出的</a:t>
            </a:r>
            <a:r>
              <a:rPr lang="en-US" altLang="zh-CN" sz="1600" dirty="0">
                <a:latin typeface="微软雅黑" pitchFamily="34" charset="-122"/>
                <a:ea typeface="微软雅黑" pitchFamily="34" charset="-122"/>
              </a:rPr>
              <a:t>HEp-2</a:t>
            </a:r>
            <a:r>
              <a:rPr lang="zh-CN" altLang="en-US" sz="1600" dirty="0">
                <a:latin typeface="微软雅黑" pitchFamily="34" charset="-122"/>
                <a:ea typeface="微软雅黑" pitchFamily="34" charset="-122"/>
              </a:rPr>
              <a:t>细胞免疫荧光模式分配给通常是上图与之相关的系统性炎症疾病（具有不同的敏感性和特异性）。 连接线表明，当在右侧栏中存在疑似诊断和或在左侧栏中存在荧光模式时，应优先寻找与其相关的自身抗体。</a:t>
            </a:r>
          </a:p>
        </p:txBody>
      </p:sp>
      <p:sp>
        <p:nvSpPr>
          <p:cNvPr id="5" name="TextBox 4"/>
          <p:cNvSpPr txBox="1"/>
          <p:nvPr/>
        </p:nvSpPr>
        <p:spPr>
          <a:xfrm>
            <a:off x="356613" y="1268760"/>
            <a:ext cx="6663657"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抗核抗体的检测结果</a:t>
            </a:r>
          </a:p>
        </p:txBody>
      </p:sp>
      <p:pic>
        <p:nvPicPr>
          <p:cNvPr id="450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27384"/>
            <a:ext cx="9144001"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02390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2"/>
          <p:cNvSpPr/>
          <p:nvPr/>
        </p:nvSpPr>
        <p:spPr>
          <a:xfrm>
            <a:off x="670559" y="1699260"/>
            <a:ext cx="7919526" cy="4763086"/>
          </a:xfrm>
          <a:prstGeom prst="rect">
            <a:avLst/>
          </a:prstGeom>
          <a:blipFill>
            <a:blip r:embed="rId2" cstate="print"/>
            <a:stretch>
              <a:fillRect/>
            </a:stretch>
          </a:blipFill>
        </p:spPr>
        <p:txBody>
          <a:bodyPr wrap="square" lIns="0" tIns="0" rIns="0" bIns="0" rtlCol="0"/>
          <a:lstStyle/>
          <a:p>
            <a:endParaRPr/>
          </a:p>
        </p:txBody>
      </p:sp>
      <p:sp>
        <p:nvSpPr>
          <p:cNvPr id="3" name="object 13"/>
          <p:cNvSpPr/>
          <p:nvPr/>
        </p:nvSpPr>
        <p:spPr>
          <a:xfrm>
            <a:off x="783336" y="1880616"/>
            <a:ext cx="7511795" cy="3489960"/>
          </a:xfrm>
          <a:prstGeom prst="rect">
            <a:avLst/>
          </a:prstGeom>
          <a:blipFill>
            <a:blip r:embed="rId3" cstate="print"/>
            <a:stretch>
              <a:fillRect/>
            </a:stretch>
          </a:blipFill>
        </p:spPr>
        <p:txBody>
          <a:bodyPr wrap="square" lIns="0" tIns="0" rIns="0" bIns="0" rtlCol="0"/>
          <a:lstStyle/>
          <a:p>
            <a:endParaRPr/>
          </a:p>
        </p:txBody>
      </p:sp>
      <p:sp>
        <p:nvSpPr>
          <p:cNvPr id="4" name="object 14"/>
          <p:cNvSpPr/>
          <p:nvPr/>
        </p:nvSpPr>
        <p:spPr>
          <a:xfrm>
            <a:off x="762000" y="1752599"/>
            <a:ext cx="7696200" cy="4613031"/>
          </a:xfrm>
          <a:custGeom>
            <a:avLst/>
            <a:gdLst/>
            <a:ahLst/>
            <a:cxnLst/>
            <a:rect l="l" t="t" r="r" b="b"/>
            <a:pathLst>
              <a:path w="7696200" h="4191000">
                <a:moveTo>
                  <a:pt x="6997700" y="0"/>
                </a:moveTo>
                <a:lnTo>
                  <a:pt x="698500" y="0"/>
                </a:lnTo>
                <a:lnTo>
                  <a:pt x="650677" y="1611"/>
                </a:lnTo>
                <a:lnTo>
                  <a:pt x="603719" y="6375"/>
                </a:lnTo>
                <a:lnTo>
                  <a:pt x="557730" y="14188"/>
                </a:lnTo>
                <a:lnTo>
                  <a:pt x="512813" y="24947"/>
                </a:lnTo>
                <a:lnTo>
                  <a:pt x="469074" y="38546"/>
                </a:lnTo>
                <a:lnTo>
                  <a:pt x="426615" y="54883"/>
                </a:lnTo>
                <a:lnTo>
                  <a:pt x="385542" y="73854"/>
                </a:lnTo>
                <a:lnTo>
                  <a:pt x="345957" y="95353"/>
                </a:lnTo>
                <a:lnTo>
                  <a:pt x="307965" y="119278"/>
                </a:lnTo>
                <a:lnTo>
                  <a:pt x="271671" y="145524"/>
                </a:lnTo>
                <a:lnTo>
                  <a:pt x="237177" y="173988"/>
                </a:lnTo>
                <a:lnTo>
                  <a:pt x="204589" y="204565"/>
                </a:lnTo>
                <a:lnTo>
                  <a:pt x="174009" y="237151"/>
                </a:lnTo>
                <a:lnTo>
                  <a:pt x="145543" y="271644"/>
                </a:lnTo>
                <a:lnTo>
                  <a:pt x="119295" y="307937"/>
                </a:lnTo>
                <a:lnTo>
                  <a:pt x="95367" y="345929"/>
                </a:lnTo>
                <a:lnTo>
                  <a:pt x="73865" y="385514"/>
                </a:lnTo>
                <a:lnTo>
                  <a:pt x="54892" y="426589"/>
                </a:lnTo>
                <a:lnTo>
                  <a:pt x="38553" y="469049"/>
                </a:lnTo>
                <a:lnTo>
                  <a:pt x="24951" y="512791"/>
                </a:lnTo>
                <a:lnTo>
                  <a:pt x="14191" y="557712"/>
                </a:lnTo>
                <a:lnTo>
                  <a:pt x="6376" y="603706"/>
                </a:lnTo>
                <a:lnTo>
                  <a:pt x="1611" y="650670"/>
                </a:lnTo>
                <a:lnTo>
                  <a:pt x="0" y="698500"/>
                </a:lnTo>
                <a:lnTo>
                  <a:pt x="0" y="3492500"/>
                </a:lnTo>
                <a:lnTo>
                  <a:pt x="1611" y="3540322"/>
                </a:lnTo>
                <a:lnTo>
                  <a:pt x="6376" y="3587280"/>
                </a:lnTo>
                <a:lnTo>
                  <a:pt x="14191" y="3633269"/>
                </a:lnTo>
                <a:lnTo>
                  <a:pt x="24951" y="3678186"/>
                </a:lnTo>
                <a:lnTo>
                  <a:pt x="38553" y="3721925"/>
                </a:lnTo>
                <a:lnTo>
                  <a:pt x="54892" y="3764384"/>
                </a:lnTo>
                <a:lnTo>
                  <a:pt x="73865" y="3805457"/>
                </a:lnTo>
                <a:lnTo>
                  <a:pt x="95367" y="3845042"/>
                </a:lnTo>
                <a:lnTo>
                  <a:pt x="119295" y="3883034"/>
                </a:lnTo>
                <a:lnTo>
                  <a:pt x="145543" y="3919328"/>
                </a:lnTo>
                <a:lnTo>
                  <a:pt x="174009" y="3953822"/>
                </a:lnTo>
                <a:lnTo>
                  <a:pt x="204589" y="3986410"/>
                </a:lnTo>
                <a:lnTo>
                  <a:pt x="237177" y="4016990"/>
                </a:lnTo>
                <a:lnTo>
                  <a:pt x="271671" y="4045456"/>
                </a:lnTo>
                <a:lnTo>
                  <a:pt x="307965" y="4071704"/>
                </a:lnTo>
                <a:lnTo>
                  <a:pt x="345957" y="4095632"/>
                </a:lnTo>
                <a:lnTo>
                  <a:pt x="385542" y="4117134"/>
                </a:lnTo>
                <a:lnTo>
                  <a:pt x="426615" y="4136107"/>
                </a:lnTo>
                <a:lnTo>
                  <a:pt x="469074" y="4152446"/>
                </a:lnTo>
                <a:lnTo>
                  <a:pt x="512813" y="4166048"/>
                </a:lnTo>
                <a:lnTo>
                  <a:pt x="557730" y="4176808"/>
                </a:lnTo>
                <a:lnTo>
                  <a:pt x="603719" y="4184623"/>
                </a:lnTo>
                <a:lnTo>
                  <a:pt x="650677" y="4189388"/>
                </a:lnTo>
                <a:lnTo>
                  <a:pt x="698500" y="4191000"/>
                </a:lnTo>
                <a:lnTo>
                  <a:pt x="6997700" y="4191000"/>
                </a:lnTo>
                <a:lnTo>
                  <a:pt x="7045529" y="4189388"/>
                </a:lnTo>
                <a:lnTo>
                  <a:pt x="7092493" y="4184623"/>
                </a:lnTo>
                <a:lnTo>
                  <a:pt x="7138487" y="4176808"/>
                </a:lnTo>
                <a:lnTo>
                  <a:pt x="7183408" y="4166048"/>
                </a:lnTo>
                <a:lnTo>
                  <a:pt x="7227150" y="4152446"/>
                </a:lnTo>
                <a:lnTo>
                  <a:pt x="7269610" y="4136107"/>
                </a:lnTo>
                <a:lnTo>
                  <a:pt x="7310685" y="4117134"/>
                </a:lnTo>
                <a:lnTo>
                  <a:pt x="7350270" y="4095632"/>
                </a:lnTo>
                <a:lnTo>
                  <a:pt x="7388262" y="4071704"/>
                </a:lnTo>
                <a:lnTo>
                  <a:pt x="7424555" y="4045456"/>
                </a:lnTo>
                <a:lnTo>
                  <a:pt x="7459048" y="4016990"/>
                </a:lnTo>
                <a:lnTo>
                  <a:pt x="7491634" y="3986410"/>
                </a:lnTo>
                <a:lnTo>
                  <a:pt x="7522211" y="3953822"/>
                </a:lnTo>
                <a:lnTo>
                  <a:pt x="7550675" y="3919328"/>
                </a:lnTo>
                <a:lnTo>
                  <a:pt x="7576921" y="3883034"/>
                </a:lnTo>
                <a:lnTo>
                  <a:pt x="7600846" y="3845042"/>
                </a:lnTo>
                <a:lnTo>
                  <a:pt x="7622345" y="3805457"/>
                </a:lnTo>
                <a:lnTo>
                  <a:pt x="7641316" y="3764384"/>
                </a:lnTo>
                <a:lnTo>
                  <a:pt x="7657653" y="3721925"/>
                </a:lnTo>
                <a:lnTo>
                  <a:pt x="7671252" y="3678186"/>
                </a:lnTo>
                <a:lnTo>
                  <a:pt x="7682011" y="3633269"/>
                </a:lnTo>
                <a:lnTo>
                  <a:pt x="7689824" y="3587280"/>
                </a:lnTo>
                <a:lnTo>
                  <a:pt x="7694588" y="3540322"/>
                </a:lnTo>
                <a:lnTo>
                  <a:pt x="7696200" y="3492500"/>
                </a:lnTo>
                <a:lnTo>
                  <a:pt x="7696200" y="698500"/>
                </a:lnTo>
                <a:lnTo>
                  <a:pt x="7694588" y="650670"/>
                </a:lnTo>
                <a:lnTo>
                  <a:pt x="7689824" y="603706"/>
                </a:lnTo>
                <a:lnTo>
                  <a:pt x="7682011" y="557712"/>
                </a:lnTo>
                <a:lnTo>
                  <a:pt x="7671252" y="512791"/>
                </a:lnTo>
                <a:lnTo>
                  <a:pt x="7657653" y="469049"/>
                </a:lnTo>
                <a:lnTo>
                  <a:pt x="7641316" y="426589"/>
                </a:lnTo>
                <a:lnTo>
                  <a:pt x="7622345" y="385514"/>
                </a:lnTo>
                <a:lnTo>
                  <a:pt x="7600846" y="345929"/>
                </a:lnTo>
                <a:lnTo>
                  <a:pt x="7576921" y="307937"/>
                </a:lnTo>
                <a:lnTo>
                  <a:pt x="7550675" y="271644"/>
                </a:lnTo>
                <a:lnTo>
                  <a:pt x="7522211" y="237151"/>
                </a:lnTo>
                <a:lnTo>
                  <a:pt x="7491634" y="204565"/>
                </a:lnTo>
                <a:lnTo>
                  <a:pt x="7459048" y="173988"/>
                </a:lnTo>
                <a:lnTo>
                  <a:pt x="7424555" y="145524"/>
                </a:lnTo>
                <a:lnTo>
                  <a:pt x="7388262" y="119278"/>
                </a:lnTo>
                <a:lnTo>
                  <a:pt x="7350270" y="95353"/>
                </a:lnTo>
                <a:lnTo>
                  <a:pt x="7310685" y="73854"/>
                </a:lnTo>
                <a:lnTo>
                  <a:pt x="7269610" y="54883"/>
                </a:lnTo>
                <a:lnTo>
                  <a:pt x="7227150" y="38546"/>
                </a:lnTo>
                <a:lnTo>
                  <a:pt x="7183408" y="24947"/>
                </a:lnTo>
                <a:lnTo>
                  <a:pt x="7138487" y="14188"/>
                </a:lnTo>
                <a:lnTo>
                  <a:pt x="7092493" y="6375"/>
                </a:lnTo>
                <a:lnTo>
                  <a:pt x="7045529" y="1611"/>
                </a:lnTo>
                <a:lnTo>
                  <a:pt x="6997700" y="0"/>
                </a:lnTo>
                <a:close/>
              </a:path>
            </a:pathLst>
          </a:custGeom>
          <a:solidFill>
            <a:srgbClr val="F1F1F1"/>
          </a:solidFill>
        </p:spPr>
        <p:txBody>
          <a:bodyPr wrap="square" lIns="0" tIns="0" rIns="0" bIns="0" rtlCol="0"/>
          <a:lstStyle/>
          <a:p>
            <a:endParaRPr/>
          </a:p>
        </p:txBody>
      </p:sp>
      <p:sp>
        <p:nvSpPr>
          <p:cNvPr id="5" name="object 15"/>
          <p:cNvSpPr txBox="1">
            <a:spLocks/>
          </p:cNvSpPr>
          <p:nvPr/>
        </p:nvSpPr>
        <p:spPr>
          <a:xfrm>
            <a:off x="1033424" y="1840082"/>
            <a:ext cx="7077151" cy="3317875"/>
          </a:xfrm>
          <a:prstGeom prst="rect">
            <a:avLst/>
          </a:prstGeom>
        </p:spPr>
        <p:txBody>
          <a:bodyPr vert="horz" wrap="square" lIns="0" tIns="194945"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4765">
              <a:lnSpc>
                <a:spcPct val="100000"/>
              </a:lnSpc>
              <a:spcBef>
                <a:spcPts val="1535"/>
              </a:spcBef>
              <a:buSzPct val="95833"/>
              <a:buFont typeface="Wingdings"/>
              <a:buChar char=""/>
              <a:tabLst>
                <a:tab pos="326390" algn="l"/>
              </a:tabLst>
            </a:pPr>
            <a:r>
              <a:rPr lang="zh-CN" altLang="en-US" spc="10" dirty="0"/>
              <a:t>临床医生特别重视</a:t>
            </a:r>
            <a:r>
              <a:rPr lang="en-US" altLang="zh-CN" spc="10" dirty="0"/>
              <a:t>ANA</a:t>
            </a:r>
            <a:r>
              <a:rPr lang="zh-CN" altLang="en-US" spc="10" dirty="0"/>
              <a:t>的滴度；</a:t>
            </a:r>
          </a:p>
          <a:p>
            <a:pPr marL="325755" indent="-300990">
              <a:lnSpc>
                <a:spcPct val="100000"/>
              </a:lnSpc>
              <a:spcBef>
                <a:spcPts val="1440"/>
              </a:spcBef>
              <a:buSzPct val="95833"/>
              <a:buFont typeface="Wingdings"/>
              <a:buChar char=""/>
              <a:tabLst>
                <a:tab pos="326390" algn="l"/>
              </a:tabLst>
            </a:pPr>
            <a:r>
              <a:rPr lang="en-US" altLang="zh-CN" spc="10" dirty="0"/>
              <a:t>ANA</a:t>
            </a:r>
            <a:r>
              <a:rPr lang="zh-CN" altLang="en-US" spc="5" dirty="0"/>
              <a:t>滴度的高低不能反映病情，但滴度越高疾病的</a:t>
            </a:r>
          </a:p>
          <a:p>
            <a:pPr marL="24765">
              <a:lnSpc>
                <a:spcPct val="100000"/>
              </a:lnSpc>
              <a:spcBef>
                <a:spcPts val="1440"/>
              </a:spcBef>
            </a:pPr>
            <a:r>
              <a:rPr lang="zh-CN" altLang="en-US" spc="10" dirty="0"/>
              <a:t>指向性意义越大；</a:t>
            </a:r>
          </a:p>
          <a:p>
            <a:pPr marL="24765" marR="5080">
              <a:lnSpc>
                <a:spcPts val="4320"/>
              </a:lnSpc>
              <a:spcBef>
                <a:spcPts val="385"/>
              </a:spcBef>
              <a:buSzPct val="95833"/>
              <a:buFont typeface="Wingdings"/>
              <a:buChar char=""/>
              <a:tabLst>
                <a:tab pos="326390" algn="l"/>
              </a:tabLst>
            </a:pPr>
            <a:r>
              <a:rPr lang="zh-CN" altLang="en-US" spc="10" dirty="0"/>
              <a:t>不同厂家采用的滴度系统不同，不能直接对等，但 有经验的工作者可以初步做出比较判断；</a:t>
            </a:r>
          </a:p>
          <a:p>
            <a:pPr marL="24765">
              <a:lnSpc>
                <a:spcPct val="100000"/>
              </a:lnSpc>
              <a:spcBef>
                <a:spcPts val="1060"/>
              </a:spcBef>
              <a:buSzPct val="95833"/>
              <a:buFont typeface="Wingdings"/>
              <a:buChar char=""/>
              <a:tabLst>
                <a:tab pos="326390" algn="l"/>
              </a:tabLst>
            </a:pPr>
            <a:r>
              <a:rPr lang="en-US" altLang="zh-CN" spc="10" dirty="0"/>
              <a:t>ANA</a:t>
            </a:r>
            <a:r>
              <a:rPr lang="zh-CN" altLang="en-US" spc="10" dirty="0"/>
              <a:t>的血清转化问题。</a:t>
            </a:r>
          </a:p>
        </p:txBody>
      </p:sp>
      <p:sp>
        <p:nvSpPr>
          <p:cNvPr id="7" name="TextBox 6"/>
          <p:cNvSpPr txBox="1"/>
          <p:nvPr/>
        </p:nvSpPr>
        <p:spPr>
          <a:xfrm>
            <a:off x="356615" y="1049619"/>
            <a:ext cx="6663657" cy="830997"/>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抗核抗体的检测结果</a:t>
            </a:r>
            <a:r>
              <a:rPr lang="en-US" altLang="zh-CN" sz="2400" b="1" dirty="0">
                <a:solidFill>
                  <a:prstClr val="black"/>
                </a:solidFill>
                <a:latin typeface="微软雅黑" panose="020B0503020204020204" pitchFamily="34" charset="-122"/>
                <a:ea typeface="微软雅黑" panose="020B0503020204020204" pitchFamily="34" charset="-122"/>
              </a:rPr>
              <a:t>-</a:t>
            </a:r>
            <a:r>
              <a:rPr lang="zh-CN" altLang="en-US" sz="2400" b="1" dirty="0">
                <a:solidFill>
                  <a:srgbClr val="00B0F0"/>
                </a:solidFill>
                <a:latin typeface="微软雅黑" panose="020B0503020204020204" pitchFamily="34" charset="-122"/>
                <a:ea typeface="微软雅黑" panose="020B0503020204020204" pitchFamily="34" charset="-122"/>
              </a:rPr>
              <a:t>对</a:t>
            </a:r>
            <a:r>
              <a:rPr lang="en-US" altLang="zh-CN" sz="2400" b="1" dirty="0">
                <a:solidFill>
                  <a:srgbClr val="00B0F0"/>
                </a:solidFill>
                <a:latin typeface="微软雅黑" panose="020B0503020204020204" pitchFamily="34" charset="-122"/>
                <a:ea typeface="微软雅黑" panose="020B0503020204020204" pitchFamily="34" charset="-122"/>
              </a:rPr>
              <a:t>ANA</a:t>
            </a:r>
            <a:r>
              <a:rPr lang="zh-CN" altLang="en-US" sz="2400" b="1" dirty="0">
                <a:solidFill>
                  <a:srgbClr val="00B0F0"/>
                </a:solidFill>
                <a:latin typeface="微软雅黑" panose="020B0503020204020204" pitchFamily="34" charset="-122"/>
                <a:ea typeface="微软雅黑" panose="020B0503020204020204" pitchFamily="34" charset="-122"/>
              </a:rPr>
              <a:t>滴度的解读</a:t>
            </a:r>
          </a:p>
          <a:p>
            <a:endParaRPr lang="zh-CN" altLang="en-US" sz="2400" b="1" dirty="0">
              <a:solidFill>
                <a:prstClr val="black"/>
              </a:solidFill>
              <a:latin typeface="微软雅黑" panose="020B0503020204020204" pitchFamily="34" charset="-122"/>
              <a:ea typeface="微软雅黑" panose="020B0503020204020204" pitchFamily="34" charset="-122"/>
            </a:endParaRPr>
          </a:p>
        </p:txBody>
      </p:sp>
      <p:pic>
        <p:nvPicPr>
          <p:cNvPr id="460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94" y="14696"/>
            <a:ext cx="9115606"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60530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4"/>
          <p:cNvSpPr/>
          <p:nvPr/>
        </p:nvSpPr>
        <p:spPr>
          <a:xfrm>
            <a:off x="1259632" y="2183171"/>
            <a:ext cx="6839159" cy="3550085"/>
          </a:xfrm>
          <a:prstGeom prst="rect">
            <a:avLst/>
          </a:prstGeom>
          <a:blipFill>
            <a:blip r:embed="rId2" cstate="print"/>
            <a:stretch>
              <a:fillRect/>
            </a:stretch>
          </a:blipFill>
        </p:spPr>
        <p:txBody>
          <a:bodyPr wrap="square" lIns="0" tIns="0" rIns="0" bIns="0" rtlCol="0"/>
          <a:lstStyle/>
          <a:p>
            <a:endParaRPr/>
          </a:p>
        </p:txBody>
      </p:sp>
      <p:sp>
        <p:nvSpPr>
          <p:cNvPr id="3" name="object 11"/>
          <p:cNvSpPr txBox="1">
            <a:spLocks/>
          </p:cNvSpPr>
          <p:nvPr/>
        </p:nvSpPr>
        <p:spPr>
          <a:xfrm>
            <a:off x="971600" y="1740101"/>
            <a:ext cx="7907361" cy="443070"/>
          </a:xfrm>
          <a:prstGeom prst="rect">
            <a:avLst/>
          </a:prstGeom>
        </p:spPr>
        <p:txBody>
          <a:bodyPr vert="horz" wrap="square" lIns="0" tIns="12065"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nSpc>
                <a:spcPct val="100000"/>
              </a:lnSpc>
              <a:spcBef>
                <a:spcPts val="95"/>
              </a:spcBef>
            </a:pPr>
            <a:r>
              <a:rPr lang="zh-CN" altLang="en-US" sz="2800" spc="15" dirty="0">
                <a:solidFill>
                  <a:srgbClr val="C00000"/>
                </a:solidFill>
                <a:latin typeface="微软雅黑" pitchFamily="34" charset="-122"/>
                <a:ea typeface="微软雅黑" pitchFamily="34" charset="-122"/>
                <a:cs typeface="Noto Sans Mono CJK JP Regular"/>
              </a:rPr>
              <a:t>目</a:t>
            </a:r>
            <a:r>
              <a:rPr lang="zh-CN" altLang="en-US" sz="2800" spc="5" dirty="0">
                <a:solidFill>
                  <a:srgbClr val="C00000"/>
                </a:solidFill>
                <a:latin typeface="微软雅黑" pitchFamily="34" charset="-122"/>
                <a:ea typeface="微软雅黑" pitchFamily="34" charset="-122"/>
                <a:cs typeface="Noto Sans Mono CJK JP Regular"/>
              </a:rPr>
              <a:t>前临床</a:t>
            </a:r>
            <a:r>
              <a:rPr lang="zh-CN" altLang="en-US" sz="2800" spc="15" dirty="0">
                <a:solidFill>
                  <a:srgbClr val="C00000"/>
                </a:solidFill>
                <a:latin typeface="微软雅黑" pitchFamily="34" charset="-122"/>
                <a:ea typeface="微软雅黑" pitchFamily="34" charset="-122"/>
                <a:cs typeface="Noto Sans Mono CJK JP Regular"/>
              </a:rPr>
              <a:t>上</a:t>
            </a:r>
            <a:r>
              <a:rPr lang="zh-CN" altLang="en-US" sz="2800" spc="5" dirty="0">
                <a:solidFill>
                  <a:srgbClr val="C00000"/>
                </a:solidFill>
                <a:latin typeface="微软雅黑" pitchFamily="34" charset="-122"/>
                <a:ea typeface="微软雅黑" pitchFamily="34" charset="-122"/>
                <a:cs typeface="Noto Sans Mono CJK JP Regular"/>
              </a:rPr>
              <a:t>存在反</a:t>
            </a:r>
            <a:r>
              <a:rPr lang="zh-CN" altLang="en-US" sz="2800" spc="15" dirty="0">
                <a:solidFill>
                  <a:srgbClr val="C00000"/>
                </a:solidFill>
                <a:latin typeface="微软雅黑" pitchFamily="34" charset="-122"/>
                <a:ea typeface="微软雅黑" pitchFamily="34" charset="-122"/>
                <a:cs typeface="Noto Sans Mono CJK JP Regular"/>
              </a:rPr>
              <a:t>复</a:t>
            </a:r>
            <a:r>
              <a:rPr lang="zh-CN" altLang="en-US" sz="2800" spc="5" dirty="0">
                <a:solidFill>
                  <a:srgbClr val="C00000"/>
                </a:solidFill>
                <a:latin typeface="微软雅黑" pitchFamily="34" charset="-122"/>
                <a:ea typeface="微软雅黑" pitchFamily="34" charset="-122"/>
                <a:cs typeface="Noto Sans Mono CJK JP Regular"/>
              </a:rPr>
              <a:t>检</a:t>
            </a:r>
            <a:r>
              <a:rPr lang="zh-CN" altLang="en-US" sz="2800" spc="30" dirty="0">
                <a:solidFill>
                  <a:srgbClr val="C00000"/>
                </a:solidFill>
                <a:latin typeface="微软雅黑" pitchFamily="34" charset="-122"/>
                <a:ea typeface="微软雅黑" pitchFamily="34" charset="-122"/>
                <a:cs typeface="Noto Sans Mono CJK JP Regular"/>
              </a:rPr>
              <a:t>测</a:t>
            </a:r>
            <a:r>
              <a:rPr lang="en-US" altLang="zh-CN" sz="2800" spc="10" dirty="0">
                <a:solidFill>
                  <a:srgbClr val="C00000"/>
                </a:solidFill>
                <a:latin typeface="微软雅黑" pitchFamily="34" charset="-122"/>
                <a:ea typeface="微软雅黑" pitchFamily="34" charset="-122"/>
                <a:cs typeface="Noto Sans Mono CJK JP Regular"/>
              </a:rPr>
              <a:t>ANA</a:t>
            </a:r>
            <a:r>
              <a:rPr lang="zh-CN" altLang="en-US" sz="2800" dirty="0">
                <a:solidFill>
                  <a:srgbClr val="C00000"/>
                </a:solidFill>
                <a:latin typeface="微软雅黑" pitchFamily="34" charset="-122"/>
                <a:ea typeface="微软雅黑" pitchFamily="34" charset="-122"/>
                <a:cs typeface="Noto Sans Mono CJK JP Regular"/>
              </a:rPr>
              <a:t>的</a:t>
            </a:r>
            <a:r>
              <a:rPr lang="zh-CN" altLang="en-US" sz="2800" spc="15" dirty="0">
                <a:solidFill>
                  <a:srgbClr val="C00000"/>
                </a:solidFill>
                <a:latin typeface="微软雅黑" pitchFamily="34" charset="-122"/>
                <a:ea typeface="微软雅黑" pitchFamily="34" charset="-122"/>
                <a:cs typeface="Noto Sans Mono CJK JP Regular"/>
              </a:rPr>
              <a:t>现</a:t>
            </a:r>
            <a:r>
              <a:rPr lang="zh-CN" altLang="en-US" sz="2800" dirty="0">
                <a:solidFill>
                  <a:srgbClr val="C00000"/>
                </a:solidFill>
                <a:latin typeface="微软雅黑" pitchFamily="34" charset="-122"/>
                <a:ea typeface="微软雅黑" pitchFamily="34" charset="-122"/>
                <a:cs typeface="Noto Sans Mono CJK JP Regular"/>
              </a:rPr>
              <a:t>象</a:t>
            </a:r>
            <a:r>
              <a:rPr lang="zh-CN" altLang="en-US" sz="2800" spc="15" dirty="0">
                <a:solidFill>
                  <a:srgbClr val="C00000"/>
                </a:solidFill>
                <a:latin typeface="微软雅黑" pitchFamily="34" charset="-122"/>
                <a:ea typeface="微软雅黑" pitchFamily="34" charset="-122"/>
                <a:cs typeface="Noto Sans Mono CJK JP Regular"/>
              </a:rPr>
              <a:t>，</a:t>
            </a:r>
            <a:r>
              <a:rPr lang="zh-CN" altLang="en-US" sz="2800" dirty="0">
                <a:solidFill>
                  <a:srgbClr val="C00000"/>
                </a:solidFill>
                <a:latin typeface="微软雅黑" pitchFamily="34" charset="-122"/>
                <a:ea typeface="微软雅黑" pitchFamily="34" charset="-122"/>
                <a:cs typeface="Noto Sans Mono CJK JP Regular"/>
              </a:rPr>
              <a:t>合理吗</a:t>
            </a:r>
            <a:r>
              <a:rPr lang="zh-CN" altLang="en-US" sz="2800" spc="-5" dirty="0">
                <a:solidFill>
                  <a:srgbClr val="C00000"/>
                </a:solidFill>
                <a:latin typeface="微软雅黑" pitchFamily="34" charset="-122"/>
                <a:ea typeface="微软雅黑" pitchFamily="34" charset="-122"/>
                <a:cs typeface="Noto Sans Mono CJK JP Regular"/>
              </a:rPr>
              <a:t>？</a:t>
            </a:r>
            <a:endParaRPr lang="zh-CN" altLang="en-US" sz="2800" dirty="0">
              <a:latin typeface="微软雅黑" pitchFamily="34" charset="-122"/>
              <a:ea typeface="微软雅黑" pitchFamily="34" charset="-122"/>
              <a:cs typeface="Noto Sans Mono CJK JP Regular"/>
            </a:endParaRPr>
          </a:p>
        </p:txBody>
      </p:sp>
      <p:sp>
        <p:nvSpPr>
          <p:cNvPr id="4" name="TextBox 3"/>
          <p:cNvSpPr txBox="1"/>
          <p:nvPr/>
        </p:nvSpPr>
        <p:spPr>
          <a:xfrm>
            <a:off x="356613" y="1134420"/>
            <a:ext cx="6663657"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抗核抗体的检测结果</a:t>
            </a:r>
          </a:p>
        </p:txBody>
      </p:sp>
      <p:sp>
        <p:nvSpPr>
          <p:cNvPr id="5" name="TextBox 4"/>
          <p:cNvSpPr txBox="1"/>
          <p:nvPr/>
        </p:nvSpPr>
        <p:spPr>
          <a:xfrm>
            <a:off x="1907704" y="5661247"/>
            <a:ext cx="8568952" cy="961289"/>
          </a:xfrm>
          <a:prstGeom prst="rect">
            <a:avLst/>
          </a:prstGeom>
          <a:noFill/>
        </p:spPr>
        <p:txBody>
          <a:bodyPr wrap="square" rtlCol="0">
            <a:spAutoFit/>
          </a:bodyPr>
          <a:lstStyle/>
          <a:p>
            <a:pPr marL="285750" indent="-285750">
              <a:lnSpc>
                <a:spcPct val="150000"/>
              </a:lnSpc>
              <a:buFont typeface="Wingdings" pitchFamily="2" charset="2"/>
              <a:buChar char="Ø"/>
            </a:pPr>
            <a:r>
              <a:rPr lang="en-US" altLang="zh-CN" sz="2000" b="1" dirty="0">
                <a:latin typeface="微软雅黑" pitchFamily="34" charset="-122"/>
                <a:ea typeface="微软雅黑" pitchFamily="34" charset="-122"/>
              </a:rPr>
              <a:t>ANA</a:t>
            </a:r>
            <a:r>
              <a:rPr lang="zh-CN" altLang="en-US" sz="2000" b="1" dirty="0">
                <a:latin typeface="微软雅黑" pitchFamily="34" charset="-122"/>
                <a:ea typeface="微软雅黑" pitchFamily="34" charset="-122"/>
              </a:rPr>
              <a:t>检测是主要的诊断方式，但不是唯一的</a:t>
            </a:r>
            <a:endParaRPr lang="en-US" altLang="zh-CN" sz="2000" b="1" dirty="0">
              <a:latin typeface="微软雅黑" pitchFamily="34" charset="-122"/>
              <a:ea typeface="微软雅黑" pitchFamily="34" charset="-122"/>
            </a:endParaRPr>
          </a:p>
          <a:p>
            <a:pPr marL="285750" indent="-285750">
              <a:lnSpc>
                <a:spcPct val="150000"/>
              </a:lnSpc>
              <a:buFont typeface="Wingdings" pitchFamily="2" charset="2"/>
              <a:buChar char="Ø"/>
            </a:pPr>
            <a:r>
              <a:rPr lang="en-US" altLang="zh-CN" sz="2000" b="1" dirty="0">
                <a:latin typeface="微软雅黑" pitchFamily="34" charset="-122"/>
                <a:ea typeface="微软雅黑" pitchFamily="34" charset="-122"/>
              </a:rPr>
              <a:t>ANA</a:t>
            </a:r>
            <a:r>
              <a:rPr lang="zh-CN" altLang="en-US" sz="2000" b="1" dirty="0">
                <a:latin typeface="微软雅黑" pitchFamily="34" charset="-122"/>
                <a:ea typeface="微软雅黑" pitchFamily="34" charset="-122"/>
              </a:rPr>
              <a:t>滴度变化有利于诊断、治疗以及预后</a:t>
            </a:r>
          </a:p>
        </p:txBody>
      </p:sp>
      <p:pic>
        <p:nvPicPr>
          <p:cNvPr id="471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678"/>
            <a:ext cx="9144000"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812136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806025064"/>
              </p:ext>
            </p:extLst>
          </p:nvPr>
        </p:nvGraphicFramePr>
        <p:xfrm>
          <a:off x="611560" y="1340768"/>
          <a:ext cx="8174533" cy="5172487"/>
        </p:xfrm>
        <a:graphic>
          <a:graphicData uri="http://schemas.openxmlformats.org/drawingml/2006/table">
            <a:tbl>
              <a:tblPr firstRow="1" bandRow="1">
                <a:tableStyleId>{69012ECD-51FC-41F1-AA8D-1B2483CD663E}</a:tableStyleId>
              </a:tblPr>
              <a:tblGrid>
                <a:gridCol w="469800">
                  <a:extLst>
                    <a:ext uri="{9D8B030D-6E8A-4147-A177-3AD203B41FA5}">
                      <a16:colId xmlns:a16="http://schemas.microsoft.com/office/drawing/2014/main" val="20000"/>
                    </a:ext>
                  </a:extLst>
                </a:gridCol>
                <a:gridCol w="7704733">
                  <a:extLst>
                    <a:ext uri="{9D8B030D-6E8A-4147-A177-3AD203B41FA5}">
                      <a16:colId xmlns:a16="http://schemas.microsoft.com/office/drawing/2014/main" val="20001"/>
                    </a:ext>
                  </a:extLst>
                </a:gridCol>
              </a:tblGrid>
              <a:tr h="420413">
                <a:tc>
                  <a:txBody>
                    <a:bodyPr/>
                    <a:lstStyle/>
                    <a:p>
                      <a:pPr algn="ctr"/>
                      <a:endParaRPr lang="zh-CN" altLang="en-US" sz="1200" dirty="0">
                        <a:latin typeface="微软雅黑" pitchFamily="34" charset="-122"/>
                        <a:ea typeface="微软雅黑" pitchFamily="34" charset="-122"/>
                        <a:cs typeface="Times New Roman" pitchFamily="18" charset="0"/>
                      </a:endParaRPr>
                    </a:p>
                  </a:txBody>
                  <a:tcPr anchor="ctr">
                    <a:noFill/>
                  </a:tcPr>
                </a:tc>
                <a:tc>
                  <a:txBody>
                    <a:bodyPr/>
                    <a:lstStyle/>
                    <a:p>
                      <a:pPr algn="ctr"/>
                      <a:r>
                        <a:rPr lang="en-US" altLang="zh-CN" sz="1800" dirty="0">
                          <a:solidFill>
                            <a:schemeClr val="tx1"/>
                          </a:solidFill>
                        </a:rPr>
                        <a:t>2018-</a:t>
                      </a:r>
                      <a:r>
                        <a:rPr lang="zh-CN" altLang="en-US" sz="1800" dirty="0">
                          <a:solidFill>
                            <a:schemeClr val="tx1"/>
                          </a:solidFill>
                        </a:rPr>
                        <a:t>抗核抗体检测临床应用的专家共识</a:t>
                      </a:r>
                      <a:endParaRPr lang="zh-CN" altLang="en-US" sz="1800" dirty="0">
                        <a:solidFill>
                          <a:schemeClr val="tx1"/>
                        </a:solidFill>
                        <a:latin typeface="微软雅黑" pitchFamily="34" charset="-122"/>
                        <a:ea typeface="微软雅黑" pitchFamily="34" charset="-122"/>
                        <a:cs typeface="Times New Roman" pitchFamily="18" charset="0"/>
                      </a:endParaRPr>
                    </a:p>
                  </a:txBody>
                  <a:tcPr anchor="ctr">
                    <a:noFill/>
                  </a:tcPr>
                </a:tc>
                <a:extLst>
                  <a:ext uri="{0D108BD9-81ED-4DB2-BD59-A6C34878D82A}">
                    <a16:rowId xmlns:a16="http://schemas.microsoft.com/office/drawing/2014/main" val="10000"/>
                  </a:ext>
                </a:extLst>
              </a:tr>
              <a:tr h="414690">
                <a:tc>
                  <a:txBody>
                    <a:bodyPr/>
                    <a:lstStyle/>
                    <a:p>
                      <a:pPr algn="ctr">
                        <a:lnSpc>
                          <a:spcPct val="150000"/>
                        </a:lnSpc>
                        <a:spcAft>
                          <a:spcPts val="0"/>
                        </a:spcAft>
                      </a:pPr>
                      <a:r>
                        <a:rPr lang="en-US" altLang="zh-CN" sz="1800" kern="100" dirty="0">
                          <a:effectLst/>
                        </a:rPr>
                        <a:t>1</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en-US" altLang="zh-CN" sz="1200" kern="100" dirty="0">
                          <a:effectLst/>
                          <a:latin typeface="微软雅黑" panose="020B0503020204020204" pitchFamily="34" charset="-122"/>
                          <a:ea typeface="微软雅黑" panose="020B0503020204020204" pitchFamily="34" charset="-122"/>
                        </a:rPr>
                        <a:t>ANA</a:t>
                      </a:r>
                      <a:r>
                        <a:rPr lang="zh-CN" altLang="en-US" sz="1200" kern="100" dirty="0">
                          <a:effectLst/>
                          <a:latin typeface="微软雅黑" panose="020B0503020204020204" pitchFamily="34" charset="-122"/>
                          <a:ea typeface="微软雅黑" panose="020B0503020204020204" pitchFamily="34" charset="-122"/>
                        </a:rPr>
                        <a:t>定义：以</a:t>
                      </a:r>
                      <a:r>
                        <a:rPr lang="zh-CN" altLang="en-US" sz="1200" b="1" kern="100" dirty="0">
                          <a:effectLst/>
                          <a:latin typeface="微软雅黑" panose="020B0503020204020204" pitchFamily="34" charset="-122"/>
                          <a:ea typeface="微软雅黑" panose="020B0503020204020204" pitchFamily="34" charset="-122"/>
                        </a:rPr>
                        <a:t>真核细胞</a:t>
                      </a:r>
                      <a:r>
                        <a:rPr lang="zh-CN" altLang="en-US" sz="1200" kern="100" dirty="0">
                          <a:effectLst/>
                          <a:latin typeface="微软雅黑" panose="020B0503020204020204" pitchFamily="34" charset="-122"/>
                          <a:ea typeface="微软雅黑" panose="020B0503020204020204" pitchFamily="34" charset="-122"/>
                        </a:rPr>
                        <a:t>的各种成分为靶抗原的自身抗体的总称</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extLst>
                  <a:ext uri="{0D108BD9-81ED-4DB2-BD59-A6C34878D82A}">
                    <a16:rowId xmlns:a16="http://schemas.microsoft.com/office/drawing/2014/main" val="10001"/>
                  </a:ext>
                </a:extLst>
              </a:tr>
              <a:tr h="535612">
                <a:tc>
                  <a:txBody>
                    <a:bodyPr/>
                    <a:lstStyle/>
                    <a:p>
                      <a:pPr algn="ctr">
                        <a:lnSpc>
                          <a:spcPct val="150000"/>
                        </a:lnSpc>
                        <a:spcAft>
                          <a:spcPts val="0"/>
                        </a:spcAft>
                      </a:pPr>
                      <a:r>
                        <a:rPr lang="en-US" altLang="zh-CN" sz="1800" kern="100" dirty="0">
                          <a:effectLst/>
                        </a:rPr>
                        <a:t>2</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zh-CN" altLang="en-US" sz="1200" b="1" kern="100" dirty="0">
                          <a:effectLst/>
                          <a:latin typeface="微软雅黑" panose="020B0503020204020204" pitchFamily="34" charset="-122"/>
                          <a:ea typeface="微软雅黑" panose="020B0503020204020204" pitchFamily="34" charset="-122"/>
                        </a:rPr>
                        <a:t>推荐临床疑似</a:t>
                      </a:r>
                      <a:r>
                        <a:rPr lang="en-US" altLang="zh-CN" sz="1200" b="1" kern="100" dirty="0">
                          <a:effectLst/>
                          <a:latin typeface="微软雅黑" panose="020B0503020204020204" pitchFamily="34" charset="-122"/>
                          <a:ea typeface="微软雅黑" panose="020B0503020204020204" pitchFamily="34" charset="-122"/>
                        </a:rPr>
                        <a:t>AID</a:t>
                      </a:r>
                      <a:r>
                        <a:rPr lang="zh-CN" altLang="en-US" sz="1200" b="1" kern="100" dirty="0">
                          <a:effectLst/>
                          <a:latin typeface="微软雅黑" panose="020B0503020204020204" pitchFamily="34" charset="-122"/>
                          <a:ea typeface="微软雅黑" panose="020B0503020204020204" pitchFamily="34" charset="-122"/>
                        </a:rPr>
                        <a:t>患者，特别是多器官受累的系统性（非器官特异性）</a:t>
                      </a:r>
                      <a:r>
                        <a:rPr lang="en-US" altLang="zh-CN" sz="1200" b="1" kern="100" dirty="0">
                          <a:effectLst/>
                          <a:latin typeface="微软雅黑" panose="020B0503020204020204" pitchFamily="34" charset="-122"/>
                          <a:ea typeface="微软雅黑" panose="020B0503020204020204" pitchFamily="34" charset="-122"/>
                        </a:rPr>
                        <a:t>AID</a:t>
                      </a:r>
                      <a:r>
                        <a:rPr lang="zh-CN" altLang="en-US" sz="1200" b="1" kern="100" dirty="0">
                          <a:effectLst/>
                          <a:latin typeface="微软雅黑" panose="020B0503020204020204" pitchFamily="34" charset="-122"/>
                          <a:ea typeface="微软雅黑" panose="020B0503020204020204" pitchFamily="34" charset="-122"/>
                        </a:rPr>
                        <a:t>患者检测</a:t>
                      </a:r>
                      <a:r>
                        <a:rPr lang="en-US" altLang="zh-CN" sz="1200" b="1" kern="100" dirty="0">
                          <a:effectLst/>
                          <a:latin typeface="微软雅黑" panose="020B0503020204020204" pitchFamily="34" charset="-122"/>
                          <a:ea typeface="微软雅黑" panose="020B0503020204020204" pitchFamily="34" charset="-122"/>
                        </a:rPr>
                        <a:t>ANA</a:t>
                      </a:r>
                      <a:r>
                        <a:rPr lang="zh-CN" altLang="en-US" sz="1200" b="1" kern="100" dirty="0">
                          <a:effectLst/>
                          <a:latin typeface="微软雅黑" panose="020B0503020204020204" pitchFamily="34" charset="-122"/>
                          <a:ea typeface="微软雅黑" panose="020B0503020204020204" pitchFamily="34" charset="-122"/>
                        </a:rPr>
                        <a:t>及其针对靶抗原的特异性抗体</a:t>
                      </a:r>
                      <a:endParaRPr lang="zh-CN" sz="1200" b="1" kern="100" dirty="0">
                        <a:solidFill>
                          <a:schemeClr val="tx1"/>
                        </a:solidFill>
                        <a:effectLst/>
                        <a:latin typeface="微软雅黑" pitchFamily="34" charset="-122"/>
                        <a:ea typeface="微软雅黑" pitchFamily="34" charset="-122"/>
                        <a:cs typeface="Times New Roman" pitchFamily="18" charset="0"/>
                      </a:endParaRPr>
                    </a:p>
                  </a:txBody>
                  <a:tcPr marL="68580" marR="68580" marT="0" marB="0" anchor="ctr"/>
                </a:tc>
                <a:extLst>
                  <a:ext uri="{0D108BD9-81ED-4DB2-BD59-A6C34878D82A}">
                    <a16:rowId xmlns:a16="http://schemas.microsoft.com/office/drawing/2014/main" val="10002"/>
                  </a:ext>
                </a:extLst>
              </a:tr>
              <a:tr h="519146">
                <a:tc>
                  <a:txBody>
                    <a:bodyPr/>
                    <a:lstStyle/>
                    <a:p>
                      <a:pPr algn="ctr">
                        <a:lnSpc>
                          <a:spcPct val="150000"/>
                        </a:lnSpc>
                        <a:spcAft>
                          <a:spcPts val="0"/>
                        </a:spcAft>
                      </a:pPr>
                      <a:r>
                        <a:rPr lang="en-US" altLang="zh-CN" sz="1800" kern="100" dirty="0">
                          <a:effectLst/>
                        </a:rPr>
                        <a:t>3</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en-US" altLang="zh-CN" sz="1200" b="1" kern="100" dirty="0">
                          <a:solidFill>
                            <a:schemeClr val="tx1"/>
                          </a:solidFill>
                          <a:effectLst/>
                          <a:latin typeface="微软雅黑" panose="020B0503020204020204" pitchFamily="34" charset="-122"/>
                          <a:ea typeface="微软雅黑" panose="020B0503020204020204" pitchFamily="34" charset="-122"/>
                        </a:rPr>
                        <a:t>ANA</a:t>
                      </a:r>
                      <a:r>
                        <a:rPr lang="zh-CN" altLang="en-US" sz="1200" b="1" kern="100" dirty="0">
                          <a:solidFill>
                            <a:schemeClr val="tx1"/>
                          </a:solidFill>
                          <a:effectLst/>
                          <a:latin typeface="微软雅黑" panose="020B0503020204020204" pitchFamily="34" charset="-122"/>
                          <a:ea typeface="微软雅黑" panose="020B0503020204020204" pitchFamily="34" charset="-122"/>
                        </a:rPr>
                        <a:t>检测可用于高危人群的健康体检筛查</a:t>
                      </a:r>
                      <a:r>
                        <a:rPr lang="zh-CN" altLang="en-US" sz="1200" kern="100" dirty="0">
                          <a:effectLst/>
                          <a:latin typeface="微软雅黑" panose="020B0503020204020204" pitchFamily="34" charset="-122"/>
                          <a:ea typeface="微软雅黑" panose="020B0503020204020204" pitchFamily="34" charset="-122"/>
                        </a:rPr>
                        <a:t>，如育龄期女性、</a:t>
                      </a:r>
                      <a:r>
                        <a:rPr lang="en-US" altLang="zh-CN" sz="1200" kern="100" dirty="0">
                          <a:effectLst/>
                          <a:latin typeface="微软雅黑" panose="020B0503020204020204" pitchFamily="34" charset="-122"/>
                          <a:ea typeface="微软雅黑" panose="020B0503020204020204" pitchFamily="34" charset="-122"/>
                        </a:rPr>
                        <a:t>AID</a:t>
                      </a:r>
                      <a:r>
                        <a:rPr lang="zh-CN" altLang="en-US" sz="1200" kern="100" dirty="0">
                          <a:effectLst/>
                          <a:latin typeface="微软雅黑" panose="020B0503020204020204" pitchFamily="34" charset="-122"/>
                          <a:ea typeface="微软雅黑" panose="020B0503020204020204" pitchFamily="34" charset="-122"/>
                        </a:rPr>
                        <a:t>患者的直属亲属，处于易诱发</a:t>
                      </a:r>
                      <a:r>
                        <a:rPr lang="en-US" altLang="zh-CN" sz="1200" kern="100" dirty="0">
                          <a:effectLst/>
                          <a:latin typeface="微软雅黑" panose="020B0503020204020204" pitchFamily="34" charset="-122"/>
                          <a:ea typeface="微软雅黑" panose="020B0503020204020204" pitchFamily="34" charset="-122"/>
                        </a:rPr>
                        <a:t>AID</a:t>
                      </a:r>
                      <a:r>
                        <a:rPr lang="zh-CN" altLang="en-US" sz="1200" kern="100" dirty="0">
                          <a:effectLst/>
                          <a:latin typeface="微软雅黑" panose="020B0503020204020204" pitchFamily="34" charset="-122"/>
                          <a:ea typeface="微软雅黑" panose="020B0503020204020204" pitchFamily="34" charset="-122"/>
                        </a:rPr>
                        <a:t>的环境及免疫功能异常者</a:t>
                      </a:r>
                      <a:endParaRPr lang="zh-CN" sz="1200" kern="100" dirty="0">
                        <a:solidFill>
                          <a:schemeClr val="tx1"/>
                        </a:solidFill>
                        <a:effectLst/>
                        <a:latin typeface="微软雅黑" pitchFamily="34" charset="-122"/>
                        <a:ea typeface="微软雅黑" pitchFamily="34" charset="-122"/>
                        <a:cs typeface="Times New Roman" pitchFamily="18" charset="0"/>
                      </a:endParaRPr>
                    </a:p>
                  </a:txBody>
                  <a:tcPr marL="68580" marR="68580" marT="0" marB="0" anchor="ctr"/>
                </a:tc>
                <a:extLst>
                  <a:ext uri="{0D108BD9-81ED-4DB2-BD59-A6C34878D82A}">
                    <a16:rowId xmlns:a16="http://schemas.microsoft.com/office/drawing/2014/main" val="10003"/>
                  </a:ext>
                </a:extLst>
              </a:tr>
              <a:tr h="403626">
                <a:tc>
                  <a:txBody>
                    <a:bodyPr/>
                    <a:lstStyle/>
                    <a:p>
                      <a:pPr algn="ctr">
                        <a:lnSpc>
                          <a:spcPct val="150000"/>
                        </a:lnSpc>
                        <a:spcAft>
                          <a:spcPts val="0"/>
                        </a:spcAft>
                      </a:pPr>
                      <a:r>
                        <a:rPr lang="en-US" altLang="zh-CN" sz="1800" kern="100" dirty="0">
                          <a:effectLst/>
                        </a:rPr>
                        <a:t>4</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1200" b="1" kern="100" dirty="0">
                          <a:solidFill>
                            <a:schemeClr val="tx1"/>
                          </a:solidFill>
                          <a:effectLst/>
                          <a:latin typeface="微软雅黑" panose="020B0503020204020204" pitchFamily="34" charset="-122"/>
                          <a:ea typeface="微软雅黑" panose="020B0503020204020204" pitchFamily="34" charset="-122"/>
                        </a:rPr>
                        <a:t>推荐以</a:t>
                      </a:r>
                      <a:r>
                        <a:rPr lang="en-US" altLang="zh-CN" sz="1200" b="1" kern="100" dirty="0">
                          <a:solidFill>
                            <a:schemeClr val="tx1"/>
                          </a:solidFill>
                          <a:effectLst/>
                          <a:latin typeface="微软雅黑" panose="020B0503020204020204" pitchFamily="34" charset="-122"/>
                          <a:ea typeface="微软雅黑" panose="020B0503020204020204" pitchFamily="34" charset="-122"/>
                        </a:rPr>
                        <a:t>HEp-2</a:t>
                      </a:r>
                      <a:r>
                        <a:rPr lang="zh-CN" altLang="en-US" sz="1200" b="1" kern="100" dirty="0">
                          <a:solidFill>
                            <a:schemeClr val="tx1"/>
                          </a:solidFill>
                          <a:effectLst/>
                          <a:latin typeface="微软雅黑" panose="020B0503020204020204" pitchFamily="34" charset="-122"/>
                          <a:ea typeface="微软雅黑" panose="020B0503020204020204" pitchFamily="34" charset="-122"/>
                        </a:rPr>
                        <a:t>细胞为实验基质的</a:t>
                      </a:r>
                      <a:r>
                        <a:rPr lang="en-US" altLang="zh-CN" sz="1200" b="1" kern="100" dirty="0">
                          <a:solidFill>
                            <a:schemeClr val="tx1"/>
                          </a:solidFill>
                          <a:effectLst/>
                          <a:latin typeface="微软雅黑" panose="020B0503020204020204" pitchFamily="34" charset="-122"/>
                          <a:ea typeface="微软雅黑" panose="020B0503020204020204" pitchFamily="34" charset="-122"/>
                        </a:rPr>
                        <a:t>IIF</a:t>
                      </a:r>
                      <a:r>
                        <a:rPr lang="zh-CN" altLang="en-US" sz="1200" b="1" kern="100" dirty="0">
                          <a:solidFill>
                            <a:schemeClr val="tx1"/>
                          </a:solidFill>
                          <a:effectLst/>
                          <a:latin typeface="微软雅黑" panose="020B0503020204020204" pitchFamily="34" charset="-122"/>
                          <a:ea typeface="微软雅黑" panose="020B0503020204020204" pitchFamily="34" charset="-122"/>
                        </a:rPr>
                        <a:t>法是进行</a:t>
                      </a:r>
                      <a:r>
                        <a:rPr lang="en-US" altLang="zh-CN" sz="1200" b="1" kern="100" dirty="0">
                          <a:solidFill>
                            <a:schemeClr val="tx1"/>
                          </a:solidFill>
                          <a:effectLst/>
                          <a:latin typeface="微软雅黑" panose="020B0503020204020204" pitchFamily="34" charset="-122"/>
                          <a:ea typeface="微软雅黑" panose="020B0503020204020204" pitchFamily="34" charset="-122"/>
                        </a:rPr>
                        <a:t>ANA</a:t>
                      </a:r>
                      <a:r>
                        <a:rPr lang="zh-CN" altLang="en-US" sz="1200" b="1" kern="100" dirty="0">
                          <a:solidFill>
                            <a:schemeClr val="tx1"/>
                          </a:solidFill>
                          <a:effectLst/>
                          <a:latin typeface="微软雅黑" panose="020B0503020204020204" pitchFamily="34" charset="-122"/>
                          <a:ea typeface="微软雅黑" panose="020B0503020204020204" pitchFamily="34" charset="-122"/>
                        </a:rPr>
                        <a:t>检测的参考方法和首选方法</a:t>
                      </a:r>
                      <a:endParaRPr lang="zh-CN" altLang="zh-CN" sz="1200" b="1" kern="100" dirty="0">
                        <a:solidFill>
                          <a:schemeClr val="tx1"/>
                        </a:solidFill>
                        <a:effectLst/>
                        <a:latin typeface="微软雅黑" pitchFamily="34" charset="-122"/>
                        <a:ea typeface="微软雅黑" pitchFamily="34" charset="-122"/>
                        <a:cs typeface="Times New Roman" pitchFamily="18" charset="0"/>
                      </a:endParaRPr>
                    </a:p>
                  </a:txBody>
                  <a:tcPr marL="68580" marR="68580" marT="0" marB="0" anchor="ctr"/>
                </a:tc>
                <a:extLst>
                  <a:ext uri="{0D108BD9-81ED-4DB2-BD59-A6C34878D82A}">
                    <a16:rowId xmlns:a16="http://schemas.microsoft.com/office/drawing/2014/main" val="10004"/>
                  </a:ext>
                </a:extLst>
              </a:tr>
              <a:tr h="781387">
                <a:tc>
                  <a:txBody>
                    <a:bodyPr/>
                    <a:lstStyle/>
                    <a:p>
                      <a:pPr algn="ctr">
                        <a:lnSpc>
                          <a:spcPct val="150000"/>
                        </a:lnSpc>
                        <a:spcAft>
                          <a:spcPts val="0"/>
                        </a:spcAft>
                      </a:pPr>
                      <a:r>
                        <a:rPr lang="en-US" altLang="zh-CN" sz="1800" kern="100" dirty="0">
                          <a:effectLst/>
                        </a:rPr>
                        <a:t>5</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zh-CN" altLang="en-US" sz="1200" kern="100" dirty="0">
                          <a:effectLst/>
                          <a:latin typeface="微软雅黑" panose="020B0503020204020204" pitchFamily="34" charset="-122"/>
                          <a:ea typeface="微软雅黑" panose="020B0503020204020204" pitchFamily="34" charset="-122"/>
                        </a:rPr>
                        <a:t>采用以</a:t>
                      </a:r>
                      <a:r>
                        <a:rPr lang="en-US" altLang="zh-CN" sz="1200" kern="100" dirty="0">
                          <a:effectLst/>
                          <a:latin typeface="微软雅黑" panose="020B0503020204020204" pitchFamily="34" charset="-122"/>
                          <a:ea typeface="微软雅黑" panose="020B0503020204020204" pitchFamily="34" charset="-122"/>
                        </a:rPr>
                        <a:t>HEp-2</a:t>
                      </a:r>
                      <a:r>
                        <a:rPr lang="zh-CN" altLang="en-US" sz="1200" kern="100" dirty="0">
                          <a:effectLst/>
                          <a:latin typeface="微软雅黑" panose="020B0503020204020204" pitchFamily="34" charset="-122"/>
                          <a:ea typeface="微软雅黑" panose="020B0503020204020204" pitchFamily="34" charset="-122"/>
                        </a:rPr>
                        <a:t>细胞为实验基质的</a:t>
                      </a:r>
                      <a:r>
                        <a:rPr lang="en-US" altLang="zh-CN" sz="1200" kern="100" dirty="0">
                          <a:effectLst/>
                          <a:latin typeface="微软雅黑" panose="020B0503020204020204" pitchFamily="34" charset="-122"/>
                          <a:ea typeface="微软雅黑" panose="020B0503020204020204" pitchFamily="34" charset="-122"/>
                        </a:rPr>
                        <a:t>IIF</a:t>
                      </a:r>
                      <a:r>
                        <a:rPr lang="zh-CN" altLang="en-US" sz="1200" kern="100" dirty="0">
                          <a:effectLst/>
                          <a:latin typeface="微软雅黑" panose="020B0503020204020204" pitchFamily="34" charset="-122"/>
                          <a:ea typeface="微软雅黑" panose="020B0503020204020204" pitchFamily="34" charset="-122"/>
                        </a:rPr>
                        <a:t>法进行</a:t>
                      </a:r>
                      <a:r>
                        <a:rPr lang="en-US" altLang="zh-CN" sz="1200" kern="100" dirty="0">
                          <a:effectLst/>
                          <a:latin typeface="微软雅黑" panose="020B0503020204020204" pitchFamily="34" charset="-122"/>
                          <a:ea typeface="微软雅黑" panose="020B0503020204020204" pitchFamily="34" charset="-122"/>
                        </a:rPr>
                        <a:t>ANA</a:t>
                      </a:r>
                      <a:r>
                        <a:rPr lang="zh-CN" altLang="en-US" sz="1200" kern="100" dirty="0">
                          <a:effectLst/>
                          <a:latin typeface="微软雅黑" panose="020B0503020204020204" pitchFamily="34" charset="-122"/>
                          <a:ea typeface="微软雅黑" panose="020B0503020204020204" pitchFamily="34" charset="-122"/>
                        </a:rPr>
                        <a:t>检测时，</a:t>
                      </a:r>
                      <a:r>
                        <a:rPr lang="en-US" altLang="zh-CN" sz="1200" kern="100" dirty="0">
                          <a:effectLst/>
                          <a:latin typeface="微软雅黑" panose="020B0503020204020204" pitchFamily="34" charset="-122"/>
                          <a:ea typeface="微软雅黑" panose="020B0503020204020204" pitchFamily="34" charset="-122"/>
                        </a:rPr>
                        <a:t>HEp-2</a:t>
                      </a:r>
                      <a:r>
                        <a:rPr lang="zh-CN" altLang="en-US" sz="1200" kern="100" dirty="0">
                          <a:effectLst/>
                          <a:latin typeface="微软雅黑" panose="020B0503020204020204" pitchFamily="34" charset="-122"/>
                          <a:ea typeface="微软雅黑" panose="020B0503020204020204" pitchFamily="34" charset="-122"/>
                        </a:rPr>
                        <a:t>细胞在实验机制中每显微镜视野（放大倍数为</a:t>
                      </a:r>
                      <a:r>
                        <a:rPr lang="en-US" altLang="zh-CN" sz="1200" kern="100" dirty="0">
                          <a:effectLst/>
                          <a:latin typeface="微软雅黑" panose="020B0503020204020204" pitchFamily="34" charset="-122"/>
                          <a:ea typeface="微软雅黑" panose="020B0503020204020204" pitchFamily="34" charset="-122"/>
                        </a:rPr>
                        <a:t>200</a:t>
                      </a:r>
                      <a:r>
                        <a:rPr lang="zh-CN" altLang="en-US" sz="1200" kern="100" dirty="0">
                          <a:effectLst/>
                          <a:latin typeface="微软雅黑" panose="020B0503020204020204" pitchFamily="34" charset="-122"/>
                          <a:ea typeface="微软雅黑" panose="020B0503020204020204" pitchFamily="34" charset="-122"/>
                        </a:rPr>
                        <a:t>倍）应可见</a:t>
                      </a:r>
                      <a:r>
                        <a:rPr lang="en-US" altLang="zh-CN" sz="1200" kern="100" dirty="0">
                          <a:effectLst/>
                          <a:latin typeface="微软雅黑" panose="020B0503020204020204" pitchFamily="34" charset="-122"/>
                          <a:ea typeface="微软雅黑" panose="020B0503020204020204" pitchFamily="34" charset="-122"/>
                        </a:rPr>
                        <a:t>3~5</a:t>
                      </a:r>
                      <a:r>
                        <a:rPr lang="zh-CN" altLang="en-US" sz="1200" kern="100" dirty="0">
                          <a:effectLst/>
                          <a:latin typeface="微软雅黑" panose="020B0503020204020204" pitchFamily="34" charset="-122"/>
                          <a:ea typeface="微软雅黑" panose="020B0503020204020204" pitchFamily="34" charset="-122"/>
                        </a:rPr>
                        <a:t>个有丝分裂细胞，二抗应使用荧光素标记的抗人</a:t>
                      </a:r>
                      <a:r>
                        <a:rPr lang="en-US" altLang="zh-CN" sz="1200" kern="100" dirty="0">
                          <a:effectLst/>
                          <a:latin typeface="微软雅黑" panose="020B0503020204020204" pitchFamily="34" charset="-122"/>
                          <a:ea typeface="微软雅黑" panose="020B0503020204020204" pitchFamily="34" charset="-122"/>
                        </a:rPr>
                        <a:t>IgG</a:t>
                      </a:r>
                      <a:r>
                        <a:rPr lang="zh-CN" altLang="en-US" sz="1200" kern="100" dirty="0">
                          <a:effectLst/>
                          <a:latin typeface="微软雅黑" panose="020B0503020204020204" pitchFamily="34" charset="-122"/>
                          <a:ea typeface="微软雅黑" panose="020B0503020204020204" pitchFamily="34" charset="-122"/>
                        </a:rPr>
                        <a:t>抗体，</a:t>
                      </a:r>
                      <a:r>
                        <a:rPr lang="en-US" altLang="zh-CN" sz="1200" kern="100" dirty="0">
                          <a:effectLst/>
                          <a:latin typeface="微软雅黑" panose="020B0503020204020204" pitchFamily="34" charset="-122"/>
                          <a:ea typeface="微软雅黑" panose="020B0503020204020204" pitchFamily="34" charset="-122"/>
                        </a:rPr>
                        <a:t>IIF</a:t>
                      </a:r>
                      <a:r>
                        <a:rPr lang="zh-CN" altLang="en-US" sz="1200" kern="100" dirty="0">
                          <a:effectLst/>
                          <a:latin typeface="微软雅黑" panose="020B0503020204020204" pitchFamily="34" charset="-122"/>
                          <a:ea typeface="微软雅黑" panose="020B0503020204020204" pitchFamily="34" charset="-122"/>
                        </a:rPr>
                        <a:t>法检测</a:t>
                      </a:r>
                      <a:r>
                        <a:rPr lang="en-US" altLang="zh-CN" sz="1200" kern="100" dirty="0">
                          <a:effectLst/>
                          <a:latin typeface="微软雅黑" panose="020B0503020204020204" pitchFamily="34" charset="-122"/>
                          <a:ea typeface="微软雅黑" panose="020B0503020204020204" pitchFamily="34" charset="-122"/>
                        </a:rPr>
                        <a:t>ANA</a:t>
                      </a:r>
                      <a:r>
                        <a:rPr lang="zh-CN" altLang="en-US" sz="1200" kern="100" dirty="0">
                          <a:effectLst/>
                          <a:latin typeface="微软雅黑" panose="020B0503020204020204" pitchFamily="34" charset="-122"/>
                          <a:ea typeface="微软雅黑" panose="020B0503020204020204" pitchFamily="34" charset="-122"/>
                        </a:rPr>
                        <a:t>稀释方法可根据不同的检测试剂进行倍比稀释系统或√</a:t>
                      </a:r>
                      <a:r>
                        <a:rPr lang="en-US" altLang="zh-CN" sz="1200" kern="100" dirty="0">
                          <a:effectLst/>
                          <a:latin typeface="微软雅黑" panose="020B0503020204020204" pitchFamily="34" charset="-122"/>
                          <a:ea typeface="微软雅黑" panose="020B0503020204020204" pitchFamily="34" charset="-122"/>
                        </a:rPr>
                        <a:t>10</a:t>
                      </a:r>
                      <a:r>
                        <a:rPr lang="zh-CN" altLang="en-US" sz="1200" kern="100" dirty="0">
                          <a:effectLst/>
                          <a:latin typeface="微软雅黑" panose="020B0503020204020204" pitchFamily="34" charset="-122"/>
                          <a:ea typeface="微软雅黑" panose="020B0503020204020204" pitchFamily="34" charset="-122"/>
                        </a:rPr>
                        <a:t>稀释系统</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extLst>
                  <a:ext uri="{0D108BD9-81ED-4DB2-BD59-A6C34878D82A}">
                    <a16:rowId xmlns:a16="http://schemas.microsoft.com/office/drawing/2014/main" val="10005"/>
                  </a:ext>
                </a:extLst>
              </a:tr>
              <a:tr h="514556">
                <a:tc>
                  <a:txBody>
                    <a:bodyPr/>
                    <a:lstStyle/>
                    <a:p>
                      <a:pPr algn="ctr">
                        <a:lnSpc>
                          <a:spcPct val="150000"/>
                        </a:lnSpc>
                        <a:spcAft>
                          <a:spcPts val="0"/>
                        </a:spcAft>
                      </a:pPr>
                      <a:r>
                        <a:rPr lang="en-US" altLang="zh-CN" sz="1800" kern="100" dirty="0">
                          <a:effectLst/>
                        </a:rPr>
                        <a:t>6</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en-US" sz="1200" b="1" kern="100" dirty="0">
                          <a:effectLst/>
                          <a:latin typeface="微软雅黑" panose="020B0503020204020204" pitchFamily="34" charset="-122"/>
                          <a:ea typeface="微软雅黑" panose="020B0503020204020204" pitchFamily="34" charset="-122"/>
                        </a:rPr>
                        <a:t>ANA</a:t>
                      </a:r>
                      <a:r>
                        <a:rPr lang="zh-CN" altLang="en-US" sz="1200" b="1" kern="100" dirty="0">
                          <a:effectLst/>
                          <a:latin typeface="微软雅黑" panose="020B0503020204020204" pitchFamily="34" charset="-122"/>
                          <a:ea typeface="微软雅黑" panose="020B0503020204020204" pitchFamily="34" charset="-122"/>
                        </a:rPr>
                        <a:t>特性性自身抗体可采用多种免疫学方法检测</a:t>
                      </a:r>
                      <a:r>
                        <a:rPr lang="zh-CN" altLang="en-US" sz="1200" kern="100" dirty="0">
                          <a:effectLst/>
                          <a:latin typeface="微软雅黑" panose="020B0503020204020204" pitchFamily="34" charset="-122"/>
                          <a:ea typeface="微软雅黑" panose="020B0503020204020204" pitchFamily="34" charset="-122"/>
                        </a:rPr>
                        <a:t>，不同的方法具有不同的临床优缺点</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extLst>
                  <a:ext uri="{0D108BD9-81ED-4DB2-BD59-A6C34878D82A}">
                    <a16:rowId xmlns:a16="http://schemas.microsoft.com/office/drawing/2014/main" val="10006"/>
                  </a:ext>
                </a:extLst>
              </a:tr>
              <a:tr h="880986">
                <a:tc>
                  <a:txBody>
                    <a:bodyPr/>
                    <a:lstStyle/>
                    <a:p>
                      <a:pPr algn="ctr">
                        <a:lnSpc>
                          <a:spcPct val="150000"/>
                        </a:lnSpc>
                        <a:spcAft>
                          <a:spcPts val="0"/>
                        </a:spcAft>
                      </a:pPr>
                      <a:r>
                        <a:rPr lang="en-US" altLang="zh-CN" sz="1800" kern="100" dirty="0">
                          <a:effectLst/>
                        </a:rPr>
                        <a:t>7</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zh-CN" sz="1200" kern="100" dirty="0">
                          <a:effectLst/>
                          <a:latin typeface="微软雅黑" panose="020B0503020204020204" pitchFamily="34" charset="-122"/>
                          <a:ea typeface="微软雅黑" panose="020B0503020204020204" pitchFamily="34" charset="-122"/>
                        </a:rPr>
                        <a:t>抗</a:t>
                      </a:r>
                      <a:r>
                        <a:rPr lang="en-US" sz="1200" kern="100" dirty="0" err="1">
                          <a:effectLst/>
                          <a:latin typeface="微软雅黑" panose="020B0503020204020204" pitchFamily="34" charset="-122"/>
                          <a:ea typeface="微软雅黑" panose="020B0503020204020204" pitchFamily="34" charset="-122"/>
                        </a:rPr>
                        <a:t>dsDNA</a:t>
                      </a:r>
                      <a:r>
                        <a:rPr lang="zh-CN" sz="1200" kern="100" dirty="0">
                          <a:effectLst/>
                          <a:latin typeface="微软雅黑" panose="020B0503020204020204" pitchFamily="34" charset="-122"/>
                          <a:ea typeface="微软雅黑" panose="020B0503020204020204" pitchFamily="34" charset="-122"/>
                        </a:rPr>
                        <a:t>抗体检测</a:t>
                      </a:r>
                      <a:r>
                        <a:rPr lang="zh-CN" altLang="en-US" sz="1200" kern="100" dirty="0">
                          <a:effectLst/>
                          <a:latin typeface="微软雅黑" panose="020B0503020204020204" pitchFamily="34" charset="-122"/>
                          <a:ea typeface="微软雅黑" panose="020B0503020204020204" pitchFamily="34" charset="-122"/>
                        </a:rPr>
                        <a:t>使用</a:t>
                      </a:r>
                      <a:r>
                        <a:rPr lang="zh-CN" sz="1200" kern="100" dirty="0">
                          <a:effectLst/>
                          <a:latin typeface="微软雅黑" panose="020B0503020204020204" pitchFamily="34" charset="-122"/>
                          <a:ea typeface="微软雅黑" panose="020B0503020204020204" pitchFamily="34" charset="-122"/>
                        </a:rPr>
                        <a:t>短膜虫</a:t>
                      </a:r>
                      <a:r>
                        <a:rPr lang="en-US" sz="1200" kern="100" dirty="0">
                          <a:effectLst/>
                          <a:latin typeface="微软雅黑" panose="020B0503020204020204" pitchFamily="34" charset="-122"/>
                          <a:ea typeface="微软雅黑" panose="020B0503020204020204" pitchFamily="34" charset="-122"/>
                        </a:rPr>
                        <a:t>IIF</a:t>
                      </a:r>
                      <a:r>
                        <a:rPr lang="zh-CN" sz="1200" kern="100" dirty="0">
                          <a:effectLst/>
                          <a:latin typeface="微软雅黑" panose="020B0503020204020204" pitchFamily="34" charset="-122"/>
                          <a:ea typeface="微软雅黑" panose="020B0503020204020204" pitchFamily="34" charset="-122"/>
                        </a:rPr>
                        <a:t>或放射免疫法（</a:t>
                      </a:r>
                      <a:r>
                        <a:rPr lang="en-US" sz="1200" kern="100" dirty="0">
                          <a:effectLst/>
                          <a:latin typeface="微软雅黑" panose="020B0503020204020204" pitchFamily="34" charset="-122"/>
                          <a:ea typeface="微软雅黑" panose="020B0503020204020204" pitchFamily="34" charset="-122"/>
                        </a:rPr>
                        <a:t>Farr</a:t>
                      </a:r>
                      <a:r>
                        <a:rPr lang="zh-CN" sz="1200" kern="100" dirty="0">
                          <a:effectLst/>
                          <a:latin typeface="微软雅黑" panose="020B0503020204020204" pitchFamily="34" charset="-122"/>
                          <a:ea typeface="微软雅黑" panose="020B0503020204020204" pitchFamily="34" charset="-122"/>
                        </a:rPr>
                        <a:t>法）或</a:t>
                      </a:r>
                      <a:r>
                        <a:rPr lang="en-US" sz="1200" kern="100" dirty="0">
                          <a:effectLst/>
                          <a:latin typeface="微软雅黑" panose="020B0503020204020204" pitchFamily="34" charset="-122"/>
                          <a:ea typeface="微软雅黑" panose="020B0503020204020204" pitchFamily="34" charset="-122"/>
                        </a:rPr>
                        <a:t>ELISA</a:t>
                      </a:r>
                      <a:r>
                        <a:rPr lang="zh-CN" sz="1200" kern="100" dirty="0">
                          <a:effectLst/>
                          <a:latin typeface="微软雅黑" panose="020B0503020204020204" pitchFamily="34" charset="-122"/>
                          <a:ea typeface="微软雅黑" panose="020B0503020204020204" pitchFamily="34" charset="-122"/>
                        </a:rPr>
                        <a:t>方法检测。</a:t>
                      </a:r>
                      <a:r>
                        <a:rPr lang="zh-CN" altLang="en-US" sz="1200" kern="100" dirty="0">
                          <a:effectLst/>
                          <a:latin typeface="微软雅黑" panose="020B0503020204020204" pitchFamily="34" charset="-122"/>
                          <a:ea typeface="微软雅黑" panose="020B0503020204020204" pitchFamily="34" charset="-122"/>
                        </a:rPr>
                        <a:t>若其他方法检测抗</a:t>
                      </a:r>
                      <a:r>
                        <a:rPr lang="en-US" altLang="zh-CN" sz="1200" kern="100" dirty="0">
                          <a:effectLst/>
                          <a:latin typeface="微软雅黑" panose="020B0503020204020204" pitchFamily="34" charset="-122"/>
                          <a:ea typeface="微软雅黑" panose="020B0503020204020204" pitchFamily="34" charset="-122"/>
                        </a:rPr>
                        <a:t>dsDNA</a:t>
                      </a:r>
                      <a:r>
                        <a:rPr lang="zh-CN" altLang="zh-CN" sz="1200" kern="100" dirty="0">
                          <a:effectLst/>
                          <a:latin typeface="微软雅黑" panose="020B0503020204020204" pitchFamily="34" charset="-122"/>
                          <a:ea typeface="微软雅黑" panose="020B0503020204020204" pitchFamily="34" charset="-122"/>
                        </a:rPr>
                        <a:t>抗体</a:t>
                      </a:r>
                      <a:r>
                        <a:rPr lang="zh-CN" altLang="en-US" sz="1200" kern="100" dirty="0">
                          <a:effectLst/>
                          <a:latin typeface="微软雅黑" panose="020B0503020204020204" pitchFamily="34" charset="-122"/>
                          <a:ea typeface="微软雅黑" panose="020B0503020204020204" pitchFamily="34" charset="-122"/>
                        </a:rPr>
                        <a:t>阳性与临床表现不符时，建议采用</a:t>
                      </a:r>
                      <a:r>
                        <a:rPr lang="en-US" altLang="zh-CN" sz="1200" kern="100" dirty="0">
                          <a:effectLst/>
                          <a:latin typeface="微软雅黑" panose="020B0503020204020204" pitchFamily="34" charset="-122"/>
                          <a:ea typeface="微软雅黑" panose="020B0503020204020204" pitchFamily="34" charset="-122"/>
                        </a:rPr>
                        <a:t>IIF</a:t>
                      </a:r>
                      <a:r>
                        <a:rPr lang="zh-CN" altLang="en-US" sz="1200" kern="100" dirty="0">
                          <a:effectLst/>
                          <a:latin typeface="微软雅黑" panose="020B0503020204020204" pitchFamily="34" charset="-122"/>
                          <a:ea typeface="微软雅黑" panose="020B0503020204020204" pitchFamily="34" charset="-122"/>
                        </a:rPr>
                        <a:t>法或放免法进行进一步确认，对</a:t>
                      </a:r>
                      <a:r>
                        <a:rPr lang="en-US" altLang="zh-CN" sz="1200" kern="100" dirty="0">
                          <a:effectLst/>
                          <a:latin typeface="微软雅黑" panose="020B0503020204020204" pitchFamily="34" charset="-122"/>
                          <a:ea typeface="微软雅黑" panose="020B0503020204020204" pitchFamily="34" charset="-122"/>
                        </a:rPr>
                        <a:t>SLE</a:t>
                      </a:r>
                      <a:r>
                        <a:rPr lang="zh-CN" altLang="en-US" sz="1200" kern="100" dirty="0">
                          <a:effectLst/>
                          <a:latin typeface="微软雅黑" panose="020B0503020204020204" pitchFamily="34" charset="-122"/>
                          <a:ea typeface="微软雅黑" panose="020B0503020204020204" pitchFamily="34" charset="-122"/>
                        </a:rPr>
                        <a:t>的疾病活动进行监测时，应</a:t>
                      </a:r>
                      <a:r>
                        <a:rPr lang="zh-CN" altLang="en-US" sz="1200" b="0" kern="100" dirty="0">
                          <a:solidFill>
                            <a:schemeClr val="tx1"/>
                          </a:solidFill>
                          <a:effectLst/>
                          <a:latin typeface="微软雅黑" panose="020B0503020204020204" pitchFamily="34" charset="-122"/>
                          <a:ea typeface="微软雅黑" panose="020B0503020204020204" pitchFamily="34" charset="-122"/>
                        </a:rPr>
                        <a:t>定期使用同种定量检测方法</a:t>
                      </a:r>
                      <a:r>
                        <a:rPr lang="zh-CN" altLang="en-US" sz="1200" kern="100" dirty="0">
                          <a:effectLst/>
                          <a:latin typeface="微软雅黑" panose="020B0503020204020204" pitchFamily="34" charset="-122"/>
                          <a:ea typeface="微软雅黑" panose="020B0503020204020204" pitchFamily="34" charset="-122"/>
                        </a:rPr>
                        <a:t>进行抗</a:t>
                      </a:r>
                      <a:r>
                        <a:rPr lang="en-US" altLang="zh-CN" sz="1200" kern="100" dirty="0">
                          <a:effectLst/>
                          <a:latin typeface="微软雅黑" panose="020B0503020204020204" pitchFamily="34" charset="-122"/>
                          <a:ea typeface="微软雅黑" panose="020B0503020204020204" pitchFamily="34" charset="-122"/>
                        </a:rPr>
                        <a:t>dsDNA</a:t>
                      </a:r>
                      <a:r>
                        <a:rPr lang="zh-CN" altLang="zh-CN" sz="1200" kern="100" dirty="0">
                          <a:effectLst/>
                          <a:latin typeface="微软雅黑" panose="020B0503020204020204" pitchFamily="34" charset="-122"/>
                          <a:ea typeface="微软雅黑" panose="020B0503020204020204" pitchFamily="34" charset="-122"/>
                        </a:rPr>
                        <a:t>抗体</a:t>
                      </a:r>
                      <a:r>
                        <a:rPr lang="zh-CN" altLang="en-US" sz="1200" kern="100" dirty="0">
                          <a:effectLst/>
                          <a:latin typeface="微软雅黑" panose="020B0503020204020204" pitchFamily="34" charset="-122"/>
                          <a:ea typeface="微软雅黑" panose="020B0503020204020204" pitchFamily="34" charset="-122"/>
                        </a:rPr>
                        <a:t>的检测</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extLst>
                  <a:ext uri="{0D108BD9-81ED-4DB2-BD59-A6C34878D82A}">
                    <a16:rowId xmlns:a16="http://schemas.microsoft.com/office/drawing/2014/main" val="10007"/>
                  </a:ext>
                </a:extLst>
              </a:tr>
              <a:tr h="692819">
                <a:tc>
                  <a:txBody>
                    <a:bodyPr/>
                    <a:lstStyle/>
                    <a:p>
                      <a:pPr algn="ctr">
                        <a:lnSpc>
                          <a:spcPct val="150000"/>
                        </a:lnSpc>
                        <a:spcAft>
                          <a:spcPts val="0"/>
                        </a:spcAft>
                      </a:pPr>
                      <a:r>
                        <a:rPr lang="en-US" altLang="zh-CN" sz="1800" b="0" kern="100" dirty="0">
                          <a:effectLst/>
                          <a:latin typeface="+mn-lt"/>
                          <a:ea typeface="微软雅黑" pitchFamily="34" charset="-122"/>
                          <a:cs typeface="Times New Roman" pitchFamily="18" charset="0"/>
                        </a:rPr>
                        <a:t>8</a:t>
                      </a:r>
                      <a:endParaRPr lang="zh-CN" sz="1800" b="0" kern="100" dirty="0">
                        <a:effectLst/>
                        <a:latin typeface="+mn-lt"/>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zh-CN" altLang="en-US" sz="1200" kern="100" dirty="0">
                          <a:effectLst/>
                          <a:latin typeface="微软雅黑" panose="020B0503020204020204" pitchFamily="34" charset="-122"/>
                          <a:ea typeface="微软雅黑" panose="020B0503020204020204" pitchFamily="34" charset="-122"/>
                          <a:cs typeface="Times New Roman" pitchFamily="18" charset="0"/>
                        </a:rPr>
                        <a:t>在</a:t>
                      </a:r>
                      <a:r>
                        <a:rPr lang="en-US" altLang="zh-CN" sz="1200" kern="100" dirty="0">
                          <a:effectLst/>
                          <a:latin typeface="微软雅黑" panose="020B0503020204020204" pitchFamily="34" charset="-122"/>
                          <a:ea typeface="微软雅黑" panose="020B0503020204020204" pitchFamily="34" charset="-122"/>
                          <a:cs typeface="Times New Roman" pitchFamily="18" charset="0"/>
                        </a:rPr>
                        <a:t>ANA</a:t>
                      </a:r>
                      <a:r>
                        <a:rPr lang="zh-CN" altLang="en-US" sz="1200" kern="100" dirty="0">
                          <a:effectLst/>
                          <a:latin typeface="微软雅黑" panose="020B0503020204020204" pitchFamily="34" charset="-122"/>
                          <a:ea typeface="微软雅黑" panose="020B0503020204020204" pitchFamily="34" charset="-122"/>
                          <a:cs typeface="Times New Roman" pitchFamily="18" charset="0"/>
                        </a:rPr>
                        <a:t>的临床应用中，可先用</a:t>
                      </a:r>
                      <a:r>
                        <a:rPr lang="en-US" altLang="zh-CN" sz="1200" kern="100" dirty="0">
                          <a:effectLst/>
                          <a:latin typeface="微软雅黑" panose="020B0503020204020204" pitchFamily="34" charset="-122"/>
                          <a:ea typeface="微软雅黑" panose="020B0503020204020204" pitchFamily="34" charset="-122"/>
                          <a:cs typeface="Times New Roman" pitchFamily="18" charset="0"/>
                        </a:rPr>
                        <a:t>IIF</a:t>
                      </a:r>
                      <a:r>
                        <a:rPr lang="zh-CN" altLang="en-US" sz="1200" kern="100" dirty="0">
                          <a:effectLst/>
                          <a:latin typeface="微软雅黑" panose="020B0503020204020204" pitchFamily="34" charset="-122"/>
                          <a:ea typeface="微软雅黑" panose="020B0503020204020204" pitchFamily="34" charset="-122"/>
                          <a:cs typeface="Times New Roman" pitchFamily="18" charset="0"/>
                        </a:rPr>
                        <a:t>进行</a:t>
                      </a:r>
                      <a:r>
                        <a:rPr lang="en-US" altLang="zh-CN" sz="1200" kern="100" dirty="0">
                          <a:effectLst/>
                          <a:latin typeface="微软雅黑" panose="020B0503020204020204" pitchFamily="34" charset="-122"/>
                          <a:ea typeface="微软雅黑" panose="020B0503020204020204" pitchFamily="34" charset="-122"/>
                          <a:cs typeface="Times New Roman" pitchFamily="18" charset="0"/>
                        </a:rPr>
                        <a:t>ANA</a:t>
                      </a:r>
                      <a:r>
                        <a:rPr lang="zh-CN" altLang="en-US" sz="1200" kern="100" dirty="0">
                          <a:effectLst/>
                          <a:latin typeface="微软雅黑" panose="020B0503020204020204" pitchFamily="34" charset="-122"/>
                          <a:ea typeface="微软雅黑" panose="020B0503020204020204" pitchFamily="34" charset="-122"/>
                          <a:cs typeface="Times New Roman" pitchFamily="18" charset="0"/>
                        </a:rPr>
                        <a:t>检测，若结果阳性需进一步进行</a:t>
                      </a:r>
                      <a:r>
                        <a:rPr lang="en-US" altLang="zh-CN" sz="1200" kern="100" dirty="0">
                          <a:effectLst/>
                          <a:latin typeface="微软雅黑" panose="020B0503020204020204" pitchFamily="34" charset="-122"/>
                          <a:ea typeface="微软雅黑" panose="020B0503020204020204" pitchFamily="34" charset="-122"/>
                          <a:cs typeface="Times New Roman" pitchFamily="18" charset="0"/>
                        </a:rPr>
                        <a:t>ANA</a:t>
                      </a:r>
                      <a:r>
                        <a:rPr lang="zh-CN" altLang="en-US" sz="1200" kern="100" dirty="0">
                          <a:effectLst/>
                          <a:latin typeface="微软雅黑" panose="020B0503020204020204" pitchFamily="34" charset="-122"/>
                          <a:ea typeface="微软雅黑" panose="020B0503020204020204" pitchFamily="34" charset="-122"/>
                          <a:cs typeface="Times New Roman" pitchFamily="18" charset="0"/>
                        </a:rPr>
                        <a:t>针对靶抗原的特异性自身抗体检测。当临床高度怀疑时，不论</a:t>
                      </a:r>
                      <a:r>
                        <a:rPr lang="en-US" altLang="zh-CN" sz="1200" kern="100" dirty="0">
                          <a:effectLst/>
                          <a:latin typeface="微软雅黑" panose="020B0503020204020204" pitchFamily="34" charset="-122"/>
                          <a:ea typeface="微软雅黑" panose="020B0503020204020204" pitchFamily="34" charset="-122"/>
                          <a:cs typeface="Times New Roman" pitchFamily="18" charset="0"/>
                        </a:rPr>
                        <a:t>ANA</a:t>
                      </a:r>
                      <a:r>
                        <a:rPr lang="zh-CN" altLang="en-US" sz="1200" kern="100" dirty="0">
                          <a:effectLst/>
                          <a:latin typeface="微软雅黑" panose="020B0503020204020204" pitchFamily="34" charset="-122"/>
                          <a:ea typeface="微软雅黑" panose="020B0503020204020204" pitchFamily="34" charset="-122"/>
                          <a:cs typeface="Times New Roman" pitchFamily="18" charset="0"/>
                        </a:rPr>
                        <a:t>总抗体检测结果如何时，都需要针对靶抗原的特异性自身抗体进行检测。</a:t>
                      </a:r>
                      <a:endParaRPr lang="en-US" altLang="zh-CN" sz="1200" kern="100" dirty="0">
                        <a:effectLst/>
                        <a:latin typeface="微软雅黑" panose="020B0503020204020204" pitchFamily="34" charset="-122"/>
                        <a:ea typeface="微软雅黑" panose="020B0503020204020204" pitchFamily="34" charset="-122"/>
                        <a:cs typeface="Times New Roman" pitchFamily="18" charset="0"/>
                      </a:endParaRPr>
                    </a:p>
                  </a:txBody>
                  <a:tcPr marL="68580" marR="68580" marT="0" marB="0" anchor="ctr"/>
                </a:tc>
                <a:extLst>
                  <a:ext uri="{0D108BD9-81ED-4DB2-BD59-A6C34878D82A}">
                    <a16:rowId xmlns:a16="http://schemas.microsoft.com/office/drawing/2014/main" val="10008"/>
                  </a:ext>
                </a:extLst>
              </a:tr>
            </a:tbl>
          </a:graphicData>
        </a:graphic>
      </p:graphicFrame>
      <p:pic>
        <p:nvPicPr>
          <p:cNvPr id="481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269045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587328246"/>
              </p:ext>
            </p:extLst>
          </p:nvPr>
        </p:nvGraphicFramePr>
        <p:xfrm>
          <a:off x="467544" y="1243726"/>
          <a:ext cx="8174533" cy="5321305"/>
        </p:xfrm>
        <a:graphic>
          <a:graphicData uri="http://schemas.openxmlformats.org/drawingml/2006/table">
            <a:tbl>
              <a:tblPr firstRow="1" bandRow="1">
                <a:tableStyleId>{69012ECD-51FC-41F1-AA8D-1B2483CD663E}</a:tableStyleId>
              </a:tblPr>
              <a:tblGrid>
                <a:gridCol w="469800">
                  <a:extLst>
                    <a:ext uri="{9D8B030D-6E8A-4147-A177-3AD203B41FA5}">
                      <a16:colId xmlns:a16="http://schemas.microsoft.com/office/drawing/2014/main" val="20000"/>
                    </a:ext>
                  </a:extLst>
                </a:gridCol>
                <a:gridCol w="7704733">
                  <a:extLst>
                    <a:ext uri="{9D8B030D-6E8A-4147-A177-3AD203B41FA5}">
                      <a16:colId xmlns:a16="http://schemas.microsoft.com/office/drawing/2014/main" val="20001"/>
                    </a:ext>
                  </a:extLst>
                </a:gridCol>
              </a:tblGrid>
              <a:tr h="479772">
                <a:tc>
                  <a:txBody>
                    <a:bodyPr/>
                    <a:lstStyle/>
                    <a:p>
                      <a:pPr algn="ctr"/>
                      <a:endParaRPr lang="zh-CN" altLang="en-US" sz="1200" dirty="0">
                        <a:latin typeface="微软雅黑" pitchFamily="34" charset="-122"/>
                        <a:ea typeface="微软雅黑" pitchFamily="34" charset="-122"/>
                        <a:cs typeface="Times New Roman" pitchFamily="18" charset="0"/>
                      </a:endParaRPr>
                    </a:p>
                  </a:txBody>
                  <a:tcPr anchor="ctr">
                    <a:noFill/>
                  </a:tcPr>
                </a:tc>
                <a:tc>
                  <a:txBody>
                    <a:bodyPr/>
                    <a:lstStyle/>
                    <a:p>
                      <a:pPr algn="ctr"/>
                      <a:r>
                        <a:rPr lang="en-US" altLang="zh-CN" sz="1800" dirty="0">
                          <a:solidFill>
                            <a:schemeClr val="tx1"/>
                          </a:solidFill>
                        </a:rPr>
                        <a:t>2018-</a:t>
                      </a:r>
                      <a:r>
                        <a:rPr lang="zh-CN" altLang="en-US" sz="1800" dirty="0">
                          <a:solidFill>
                            <a:schemeClr val="tx1"/>
                          </a:solidFill>
                        </a:rPr>
                        <a:t>抗核抗体检测临床应用的专家共识</a:t>
                      </a:r>
                      <a:endParaRPr lang="zh-CN" altLang="en-US" sz="1800" dirty="0">
                        <a:solidFill>
                          <a:schemeClr val="tx1"/>
                        </a:solidFill>
                        <a:latin typeface="微软雅黑" pitchFamily="34" charset="-122"/>
                        <a:ea typeface="微软雅黑" pitchFamily="34" charset="-122"/>
                        <a:cs typeface="Times New Roman" pitchFamily="18" charset="0"/>
                      </a:endParaRPr>
                    </a:p>
                  </a:txBody>
                  <a:tcPr anchor="ctr">
                    <a:noFill/>
                  </a:tcPr>
                </a:tc>
                <a:extLst>
                  <a:ext uri="{0D108BD9-81ED-4DB2-BD59-A6C34878D82A}">
                    <a16:rowId xmlns:a16="http://schemas.microsoft.com/office/drawing/2014/main" val="10000"/>
                  </a:ext>
                </a:extLst>
              </a:tr>
              <a:tr h="870226">
                <a:tc>
                  <a:txBody>
                    <a:bodyPr/>
                    <a:lstStyle/>
                    <a:p>
                      <a:pPr algn="ctr">
                        <a:lnSpc>
                          <a:spcPct val="150000"/>
                        </a:lnSpc>
                        <a:spcAft>
                          <a:spcPts val="0"/>
                        </a:spcAft>
                      </a:pPr>
                      <a:r>
                        <a:rPr lang="en-US" altLang="zh-CN" sz="1800" kern="100" dirty="0">
                          <a:effectLst/>
                        </a:rPr>
                        <a:t>9</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en-US" altLang="zh-CN" sz="1200" kern="100" dirty="0">
                          <a:effectLst/>
                          <a:latin typeface="微软雅黑" pitchFamily="34" charset="-122"/>
                          <a:ea typeface="微软雅黑" pitchFamily="34" charset="-122"/>
                          <a:cs typeface="+mn-cs"/>
                        </a:rPr>
                        <a:t>IIF-ANA</a:t>
                      </a:r>
                      <a:r>
                        <a:rPr lang="zh-CN" altLang="en-US" sz="1200" kern="100" dirty="0">
                          <a:effectLst/>
                          <a:latin typeface="微软雅黑" pitchFamily="34" charset="-122"/>
                          <a:ea typeface="微软雅黑" pitchFamily="34" charset="-122"/>
                          <a:cs typeface="+mn-cs"/>
                        </a:rPr>
                        <a:t>荧光模型分为</a:t>
                      </a:r>
                      <a:r>
                        <a:rPr lang="en-US" altLang="zh-CN" sz="1200" kern="100" dirty="0">
                          <a:effectLst/>
                          <a:latin typeface="微软雅黑" pitchFamily="34" charset="-122"/>
                          <a:ea typeface="微软雅黑" pitchFamily="34" charset="-122"/>
                          <a:cs typeface="+mn-cs"/>
                        </a:rPr>
                        <a:t>3</a:t>
                      </a:r>
                      <a:r>
                        <a:rPr lang="zh-CN" altLang="en-US" sz="1200" kern="100" dirty="0">
                          <a:effectLst/>
                          <a:latin typeface="微软雅黑" pitchFamily="34" charset="-122"/>
                          <a:ea typeface="微软雅黑" pitchFamily="34" charset="-122"/>
                          <a:cs typeface="+mn-cs"/>
                        </a:rPr>
                        <a:t>类：细胞核荧光模型（</a:t>
                      </a:r>
                      <a:r>
                        <a:rPr lang="en-US" altLang="zh-CN" sz="1200" kern="100" dirty="0">
                          <a:effectLst/>
                          <a:latin typeface="微软雅黑" pitchFamily="34" charset="-122"/>
                          <a:ea typeface="微软雅黑" pitchFamily="34" charset="-122"/>
                          <a:cs typeface="+mn-cs"/>
                        </a:rPr>
                        <a:t>14</a:t>
                      </a:r>
                      <a:r>
                        <a:rPr lang="zh-CN" altLang="en-US" sz="1200" kern="100" dirty="0">
                          <a:effectLst/>
                          <a:latin typeface="微软雅黑" pitchFamily="34" charset="-122"/>
                          <a:ea typeface="微软雅黑" pitchFamily="34" charset="-122"/>
                          <a:cs typeface="+mn-cs"/>
                        </a:rPr>
                        <a:t>种），细胞浆荧光模型（</a:t>
                      </a:r>
                      <a:r>
                        <a:rPr lang="en-US" altLang="zh-CN" sz="1200" kern="100" dirty="0">
                          <a:effectLst/>
                          <a:latin typeface="微软雅黑" pitchFamily="34" charset="-122"/>
                          <a:ea typeface="微软雅黑" pitchFamily="34" charset="-122"/>
                          <a:cs typeface="+mn-cs"/>
                        </a:rPr>
                        <a:t>9</a:t>
                      </a:r>
                      <a:r>
                        <a:rPr lang="zh-CN" altLang="en-US" sz="1200" kern="100" dirty="0">
                          <a:effectLst/>
                          <a:latin typeface="微软雅黑" pitchFamily="34" charset="-122"/>
                          <a:ea typeface="微软雅黑" pitchFamily="34" charset="-122"/>
                          <a:cs typeface="+mn-cs"/>
                        </a:rPr>
                        <a:t>种）和细胞有丝分裂荧光模型（</a:t>
                      </a:r>
                      <a:r>
                        <a:rPr lang="en-US" altLang="zh-CN" sz="1200" kern="100" dirty="0">
                          <a:effectLst/>
                          <a:latin typeface="微软雅黑" pitchFamily="34" charset="-122"/>
                          <a:ea typeface="微软雅黑" pitchFamily="34" charset="-122"/>
                          <a:cs typeface="+mn-cs"/>
                        </a:rPr>
                        <a:t>5</a:t>
                      </a:r>
                      <a:r>
                        <a:rPr lang="zh-CN" altLang="en-US" sz="1200" kern="100" dirty="0">
                          <a:effectLst/>
                          <a:latin typeface="微软雅黑" pitchFamily="34" charset="-122"/>
                          <a:ea typeface="微软雅黑" pitchFamily="34" charset="-122"/>
                          <a:cs typeface="+mn-cs"/>
                        </a:rPr>
                        <a:t>种）</a:t>
                      </a:r>
                      <a:r>
                        <a:rPr lang="en-US" altLang="zh-CN" sz="1200" kern="100" dirty="0">
                          <a:effectLst/>
                          <a:latin typeface="微软雅黑" pitchFamily="34" charset="-122"/>
                          <a:ea typeface="微软雅黑" pitchFamily="34" charset="-122"/>
                          <a:cs typeface="+mn-cs"/>
                        </a:rPr>
                        <a:t>.</a:t>
                      </a:r>
                      <a:r>
                        <a:rPr lang="zh-CN" altLang="en-US" sz="1200" kern="100" dirty="0">
                          <a:effectLst/>
                          <a:latin typeface="微软雅黑" pitchFamily="34" charset="-122"/>
                          <a:ea typeface="微软雅黑" pitchFamily="34" charset="-122"/>
                          <a:cs typeface="+mn-cs"/>
                        </a:rPr>
                        <a:t>必报荧光模型包括：细胞核均质型、细胞核斑点型、着丝典型、核点型、核仁型、细胞浆纤维型、细胞浆颗粒型、细胞浆网状</a:t>
                      </a:r>
                      <a:r>
                        <a:rPr lang="en-US" altLang="zh-CN" sz="1200" kern="100" dirty="0">
                          <a:effectLst/>
                          <a:latin typeface="微软雅黑" pitchFamily="34" charset="-122"/>
                          <a:ea typeface="微软雅黑" pitchFamily="34" charset="-122"/>
                          <a:cs typeface="+mn-cs"/>
                        </a:rPr>
                        <a:t>/</a:t>
                      </a:r>
                      <a:r>
                        <a:rPr lang="zh-CN" altLang="en-US" sz="1200" kern="100" dirty="0">
                          <a:effectLst/>
                          <a:latin typeface="微软雅黑" pitchFamily="34" charset="-122"/>
                          <a:ea typeface="微软雅黑" pitchFamily="34" charset="-122"/>
                          <a:cs typeface="+mn-cs"/>
                        </a:rPr>
                        <a:t>线粒体型、细胞浆极型</a:t>
                      </a:r>
                      <a:r>
                        <a:rPr lang="en-US" altLang="zh-CN" sz="1200" kern="100" dirty="0">
                          <a:effectLst/>
                          <a:latin typeface="微软雅黑" pitchFamily="34" charset="-122"/>
                          <a:ea typeface="微软雅黑" pitchFamily="34" charset="-122"/>
                          <a:cs typeface="+mn-cs"/>
                        </a:rPr>
                        <a:t>/</a:t>
                      </a:r>
                      <a:r>
                        <a:rPr lang="zh-CN" altLang="en-US" sz="1200" kern="100" dirty="0">
                          <a:effectLst/>
                          <a:latin typeface="微软雅黑" pitchFamily="34" charset="-122"/>
                          <a:ea typeface="微软雅黑" pitchFamily="34" charset="-122"/>
                          <a:cs typeface="+mn-cs"/>
                        </a:rPr>
                        <a:t>高尔基体型、细胞浆棒环状型、核膜型和细胞浆线性</a:t>
                      </a:r>
                      <a:r>
                        <a:rPr lang="en-US" altLang="zh-CN" sz="1200" kern="100" dirty="0">
                          <a:effectLst/>
                          <a:latin typeface="微软雅黑" pitchFamily="34" charset="-122"/>
                          <a:ea typeface="微软雅黑" pitchFamily="34" charset="-122"/>
                          <a:cs typeface="+mn-cs"/>
                        </a:rPr>
                        <a:t>/</a:t>
                      </a:r>
                      <a:r>
                        <a:rPr lang="zh-CN" altLang="en-US" sz="1200" kern="100" dirty="0">
                          <a:effectLst/>
                          <a:latin typeface="微软雅黑" pitchFamily="34" charset="-122"/>
                          <a:ea typeface="微软雅黑" pitchFamily="34" charset="-122"/>
                          <a:cs typeface="+mn-cs"/>
                        </a:rPr>
                        <a:t>肌动蛋白型</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extLst>
                  <a:ext uri="{0D108BD9-81ED-4DB2-BD59-A6C34878D82A}">
                    <a16:rowId xmlns:a16="http://schemas.microsoft.com/office/drawing/2014/main" val="10001"/>
                  </a:ext>
                </a:extLst>
              </a:tr>
              <a:tr h="894945">
                <a:tc>
                  <a:txBody>
                    <a:bodyPr/>
                    <a:lstStyle/>
                    <a:p>
                      <a:pPr algn="ctr">
                        <a:lnSpc>
                          <a:spcPct val="150000"/>
                        </a:lnSpc>
                        <a:spcAft>
                          <a:spcPts val="0"/>
                        </a:spcAft>
                      </a:pPr>
                      <a:r>
                        <a:rPr lang="en-US" altLang="zh-CN" sz="1800" kern="100" dirty="0">
                          <a:effectLst/>
                        </a:rPr>
                        <a:t>10</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en-US" altLang="zh-CN" sz="1200" kern="100" dirty="0">
                          <a:solidFill>
                            <a:schemeClr val="tx1"/>
                          </a:solidFill>
                          <a:effectLst/>
                          <a:latin typeface="微软雅黑" pitchFamily="34" charset="-122"/>
                          <a:ea typeface="微软雅黑" pitchFamily="34" charset="-122"/>
                          <a:cs typeface="Times New Roman" pitchFamily="18" charset="0"/>
                        </a:rPr>
                        <a:t>IIF-ANA</a:t>
                      </a:r>
                      <a:r>
                        <a:rPr lang="zh-CN" altLang="en-US" sz="1200" kern="100" dirty="0">
                          <a:solidFill>
                            <a:schemeClr val="tx1"/>
                          </a:solidFill>
                          <a:effectLst/>
                          <a:latin typeface="微软雅黑" pitchFamily="34" charset="-122"/>
                          <a:ea typeface="微软雅黑" pitchFamily="34" charset="-122"/>
                          <a:cs typeface="Times New Roman" pitchFamily="18" charset="0"/>
                        </a:rPr>
                        <a:t>检测结果报告应包括：检测方法、定性结果（阴性</a:t>
                      </a:r>
                      <a:r>
                        <a:rPr lang="en-US" altLang="zh-CN" sz="1200" kern="100" dirty="0">
                          <a:solidFill>
                            <a:schemeClr val="tx1"/>
                          </a:solidFill>
                          <a:effectLst/>
                          <a:latin typeface="微软雅黑" pitchFamily="34" charset="-122"/>
                          <a:ea typeface="微软雅黑" pitchFamily="34" charset="-122"/>
                          <a:cs typeface="Times New Roman" pitchFamily="18" charset="0"/>
                        </a:rPr>
                        <a:t>/</a:t>
                      </a:r>
                      <a:r>
                        <a:rPr lang="zh-CN" altLang="en-US" sz="1200" kern="100" dirty="0">
                          <a:solidFill>
                            <a:schemeClr val="tx1"/>
                          </a:solidFill>
                          <a:effectLst/>
                          <a:latin typeface="微软雅黑" pitchFamily="34" charset="-122"/>
                          <a:ea typeface="微软雅黑" pitchFamily="34" charset="-122"/>
                          <a:cs typeface="Times New Roman" pitchFamily="18" charset="0"/>
                        </a:rPr>
                        <a:t>阳性）、荧光模型、滴度及必要的临床建议。对于混合荧光模型，荧光模型报告的优先级顺序为细胞核荧光模型、细胞浆荧光模型、细胞有丝分裂期荧光模型。相同优先级的荧光模型，建议按滴度高低顺序优先报告。</a:t>
                      </a:r>
                      <a:endParaRPr lang="zh-CN" sz="1200" kern="100" dirty="0">
                        <a:solidFill>
                          <a:schemeClr val="tx1"/>
                        </a:solidFill>
                        <a:effectLst/>
                        <a:latin typeface="微软雅黑" pitchFamily="34" charset="-122"/>
                        <a:ea typeface="微软雅黑" pitchFamily="34" charset="-122"/>
                        <a:cs typeface="Times New Roman" pitchFamily="18" charset="0"/>
                      </a:endParaRPr>
                    </a:p>
                  </a:txBody>
                  <a:tcPr marL="68580" marR="68580" marT="0" marB="0" anchor="ctr"/>
                </a:tc>
                <a:extLst>
                  <a:ext uri="{0D108BD9-81ED-4DB2-BD59-A6C34878D82A}">
                    <a16:rowId xmlns:a16="http://schemas.microsoft.com/office/drawing/2014/main" val="10002"/>
                  </a:ext>
                </a:extLst>
              </a:tr>
              <a:tr h="473957">
                <a:tc>
                  <a:txBody>
                    <a:bodyPr/>
                    <a:lstStyle/>
                    <a:p>
                      <a:pPr algn="ctr">
                        <a:lnSpc>
                          <a:spcPct val="150000"/>
                        </a:lnSpc>
                        <a:spcAft>
                          <a:spcPts val="0"/>
                        </a:spcAft>
                      </a:pPr>
                      <a:r>
                        <a:rPr lang="en-US" altLang="zh-CN" sz="1800" kern="100" dirty="0">
                          <a:effectLst/>
                        </a:rPr>
                        <a:t>11</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en-US" altLang="zh-CN" sz="1200" kern="100" dirty="0">
                          <a:solidFill>
                            <a:schemeClr val="tx1"/>
                          </a:solidFill>
                          <a:effectLst/>
                          <a:latin typeface="微软雅黑" pitchFamily="34" charset="-122"/>
                          <a:ea typeface="微软雅黑" pitchFamily="34" charset="-122"/>
                          <a:cs typeface="Times New Roman" pitchFamily="18" charset="0"/>
                        </a:rPr>
                        <a:t>IIF-ANA</a:t>
                      </a:r>
                      <a:r>
                        <a:rPr lang="zh-CN" altLang="en-US" sz="1200" kern="100" dirty="0">
                          <a:solidFill>
                            <a:schemeClr val="tx1"/>
                          </a:solidFill>
                          <a:effectLst/>
                          <a:latin typeface="微软雅黑" pitchFamily="34" charset="-122"/>
                          <a:ea typeface="微软雅黑" pitchFamily="34" charset="-122"/>
                          <a:cs typeface="Times New Roman" pitchFamily="18" charset="0"/>
                        </a:rPr>
                        <a:t>检测结果判读及报告人员应有培训、考核及定期进行结果判读比对</a:t>
                      </a:r>
                      <a:endParaRPr lang="zh-CN" sz="1200" kern="100" dirty="0">
                        <a:solidFill>
                          <a:schemeClr val="tx1"/>
                        </a:solidFill>
                        <a:effectLst/>
                        <a:latin typeface="微软雅黑" pitchFamily="34" charset="-122"/>
                        <a:ea typeface="微软雅黑" pitchFamily="34" charset="-122"/>
                        <a:cs typeface="Times New Roman" pitchFamily="18" charset="0"/>
                      </a:endParaRPr>
                    </a:p>
                  </a:txBody>
                  <a:tcPr marL="68580" marR="68580" marT="0" marB="0" anchor="ctr"/>
                </a:tc>
                <a:extLst>
                  <a:ext uri="{0D108BD9-81ED-4DB2-BD59-A6C34878D82A}">
                    <a16:rowId xmlns:a16="http://schemas.microsoft.com/office/drawing/2014/main" val="10003"/>
                  </a:ext>
                </a:extLst>
              </a:tr>
              <a:tr h="460614">
                <a:tc>
                  <a:txBody>
                    <a:bodyPr/>
                    <a:lstStyle/>
                    <a:p>
                      <a:pPr algn="ctr">
                        <a:lnSpc>
                          <a:spcPct val="150000"/>
                        </a:lnSpc>
                        <a:spcAft>
                          <a:spcPts val="0"/>
                        </a:spcAft>
                      </a:pPr>
                      <a:r>
                        <a:rPr lang="en-US" altLang="zh-CN" sz="1800" kern="100" dirty="0">
                          <a:effectLst/>
                        </a:rPr>
                        <a:t>12</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1200" kern="100" dirty="0">
                          <a:effectLst/>
                          <a:latin typeface="微软雅黑" pitchFamily="34" charset="-122"/>
                          <a:ea typeface="微软雅黑" pitchFamily="34" charset="-122"/>
                          <a:cs typeface="Times New Roman" pitchFamily="18" charset="0"/>
                        </a:rPr>
                        <a:t>采用</a:t>
                      </a:r>
                      <a:r>
                        <a:rPr lang="en-US" altLang="zh-CN" sz="1200" kern="100" dirty="0">
                          <a:effectLst/>
                          <a:latin typeface="微软雅黑" pitchFamily="34" charset="-122"/>
                          <a:ea typeface="微软雅黑" pitchFamily="34" charset="-122"/>
                          <a:cs typeface="Times New Roman" pitchFamily="18" charset="0"/>
                        </a:rPr>
                        <a:t>Elisa</a:t>
                      </a:r>
                      <a:r>
                        <a:rPr lang="zh-CN" altLang="en-US" sz="1200" kern="100" dirty="0">
                          <a:effectLst/>
                          <a:latin typeface="微软雅黑" pitchFamily="34" charset="-122"/>
                          <a:ea typeface="微软雅黑" pitchFamily="34" charset="-122"/>
                          <a:cs typeface="Times New Roman" pitchFamily="18" charset="0"/>
                        </a:rPr>
                        <a:t>法等其他检测方法的</a:t>
                      </a:r>
                      <a:r>
                        <a:rPr lang="en-US" altLang="zh-CN" sz="1200" kern="100" dirty="0">
                          <a:effectLst/>
                          <a:latin typeface="微软雅黑" pitchFamily="34" charset="-122"/>
                          <a:ea typeface="微软雅黑" pitchFamily="34" charset="-122"/>
                          <a:cs typeface="Times New Roman" pitchFamily="18" charset="0"/>
                        </a:rPr>
                        <a:t>ANA</a:t>
                      </a:r>
                      <a:r>
                        <a:rPr lang="zh-CN" altLang="en-US" sz="1200" kern="100" dirty="0">
                          <a:effectLst/>
                          <a:latin typeface="微软雅黑" pitchFamily="34" charset="-122"/>
                          <a:ea typeface="微软雅黑" pitchFamily="34" charset="-122"/>
                          <a:cs typeface="Times New Roman" pitchFamily="18" charset="0"/>
                        </a:rPr>
                        <a:t>检测结果应包括检测结果的</a:t>
                      </a:r>
                      <a:r>
                        <a:rPr lang="zh-CN" altLang="en-US" sz="1200" b="0" kern="100" dirty="0">
                          <a:solidFill>
                            <a:schemeClr val="tx1"/>
                          </a:solidFill>
                          <a:effectLst/>
                          <a:latin typeface="微软雅黑" pitchFamily="34" charset="-122"/>
                          <a:ea typeface="微软雅黑" pitchFamily="34" charset="-122"/>
                          <a:cs typeface="Times New Roman" pitchFamily="18" charset="0"/>
                        </a:rPr>
                        <a:t>定量数值</a:t>
                      </a:r>
                      <a:r>
                        <a:rPr lang="zh-CN" altLang="en-US" sz="1200" kern="100" dirty="0">
                          <a:effectLst/>
                          <a:latin typeface="微软雅黑" pitchFamily="34" charset="-122"/>
                          <a:ea typeface="微软雅黑" pitchFamily="34" charset="-122"/>
                          <a:cs typeface="Times New Roman" pitchFamily="18" charset="0"/>
                        </a:rPr>
                        <a:t>和单位、参考区间及必要的临床建议</a:t>
                      </a:r>
                      <a:endParaRPr lang="zh-CN" altLang="zh-CN" sz="1200" kern="100" dirty="0">
                        <a:effectLst/>
                        <a:latin typeface="微软雅黑" pitchFamily="34" charset="-122"/>
                        <a:ea typeface="微软雅黑" pitchFamily="34" charset="-122"/>
                        <a:cs typeface="Times New Roman" pitchFamily="18" charset="0"/>
                      </a:endParaRPr>
                    </a:p>
                  </a:txBody>
                  <a:tcPr marL="68580" marR="68580" marT="0" marB="0" anchor="ctr"/>
                </a:tc>
                <a:extLst>
                  <a:ext uri="{0D108BD9-81ED-4DB2-BD59-A6C34878D82A}">
                    <a16:rowId xmlns:a16="http://schemas.microsoft.com/office/drawing/2014/main" val="10004"/>
                  </a:ext>
                </a:extLst>
              </a:tr>
              <a:tr h="738586">
                <a:tc>
                  <a:txBody>
                    <a:bodyPr/>
                    <a:lstStyle/>
                    <a:p>
                      <a:pPr algn="ctr">
                        <a:lnSpc>
                          <a:spcPct val="150000"/>
                        </a:lnSpc>
                        <a:spcAft>
                          <a:spcPts val="0"/>
                        </a:spcAft>
                      </a:pPr>
                      <a:r>
                        <a:rPr lang="en-US" altLang="zh-CN" sz="1800" kern="100" dirty="0">
                          <a:effectLst/>
                        </a:rPr>
                        <a:t>13</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en-US" altLang="zh-CN" sz="1200" kern="100" dirty="0">
                          <a:effectLst/>
                          <a:latin typeface="微软雅黑" panose="020B0503020204020204" pitchFamily="34" charset="-122"/>
                          <a:ea typeface="微软雅黑" panose="020B0503020204020204" pitchFamily="34" charset="-122"/>
                        </a:rPr>
                        <a:t>ANA</a:t>
                      </a:r>
                      <a:r>
                        <a:rPr lang="zh-CN" altLang="en-US" sz="1200" kern="100" dirty="0">
                          <a:effectLst/>
                          <a:latin typeface="微软雅黑" panose="020B0503020204020204" pitchFamily="34" charset="-122"/>
                          <a:ea typeface="微软雅黑" panose="020B0503020204020204" pitchFamily="34" charset="-122"/>
                        </a:rPr>
                        <a:t>针对靶抗原的特异性自身抗体检测结果报告应包括检测方法、定性结果（若为定量检测方法应包含定量数值和点位）及参考区间同时应包括必要的临床建议</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extLst>
                  <a:ext uri="{0D108BD9-81ED-4DB2-BD59-A6C34878D82A}">
                    <a16:rowId xmlns:a16="http://schemas.microsoft.com/office/drawing/2014/main" val="10005"/>
                  </a:ext>
                </a:extLst>
              </a:tr>
              <a:tr h="494755">
                <a:tc>
                  <a:txBody>
                    <a:bodyPr/>
                    <a:lstStyle/>
                    <a:p>
                      <a:pPr algn="ctr">
                        <a:lnSpc>
                          <a:spcPct val="150000"/>
                        </a:lnSpc>
                        <a:spcAft>
                          <a:spcPts val="0"/>
                        </a:spcAft>
                      </a:pPr>
                      <a:r>
                        <a:rPr lang="en-US" altLang="zh-CN" sz="1800" b="0" kern="100" dirty="0">
                          <a:effectLst/>
                          <a:latin typeface="+mn-lt"/>
                          <a:ea typeface="+mn-ea"/>
                          <a:cs typeface="+mn-cs"/>
                        </a:rPr>
                        <a:t>14</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zh-CN" altLang="en-US" sz="1200" kern="100" dirty="0">
                          <a:effectLst/>
                          <a:latin typeface="微软雅黑" pitchFamily="34" charset="-122"/>
                          <a:ea typeface="微软雅黑" pitchFamily="34" charset="-122"/>
                          <a:cs typeface="Times New Roman" pitchFamily="18" charset="0"/>
                        </a:rPr>
                        <a:t>荧光模型对进行下一步针对靶抗原的特异性自身抗体的检测具有一定的指导意义，但并非完全一致，</a:t>
                      </a:r>
                      <a:r>
                        <a:rPr lang="zh-CN" altLang="en-US" sz="1200" b="1" kern="100" dirty="0">
                          <a:effectLst/>
                          <a:latin typeface="微软雅黑" pitchFamily="34" charset="-122"/>
                          <a:ea typeface="微软雅黑" pitchFamily="34" charset="-122"/>
                          <a:cs typeface="Times New Roman" pitchFamily="18" charset="0"/>
                        </a:rPr>
                        <a:t>不能仅从荧光模型来推断针对靶抗原的特异性自身抗体或</a:t>
                      </a:r>
                      <a:r>
                        <a:rPr lang="en-US" altLang="zh-CN" sz="1200" b="1" kern="100" dirty="0">
                          <a:effectLst/>
                          <a:latin typeface="微软雅黑" pitchFamily="34" charset="-122"/>
                          <a:ea typeface="微软雅黑" pitchFamily="34" charset="-122"/>
                          <a:cs typeface="Times New Roman" pitchFamily="18" charset="0"/>
                        </a:rPr>
                        <a:t>AID</a:t>
                      </a:r>
                      <a:endParaRPr lang="zh-CN" sz="1200" b="1" kern="100" dirty="0">
                        <a:effectLst/>
                        <a:latin typeface="微软雅黑" pitchFamily="34" charset="-122"/>
                        <a:ea typeface="微软雅黑" pitchFamily="34" charset="-122"/>
                        <a:cs typeface="Times New Roman" pitchFamily="18" charset="0"/>
                      </a:endParaRPr>
                    </a:p>
                  </a:txBody>
                  <a:tcPr marL="68580" marR="68580" marT="0" marB="0" anchor="ctr"/>
                </a:tc>
                <a:extLst>
                  <a:ext uri="{0D108BD9-81ED-4DB2-BD59-A6C34878D82A}">
                    <a16:rowId xmlns:a16="http://schemas.microsoft.com/office/drawing/2014/main" val="10006"/>
                  </a:ext>
                </a:extLst>
              </a:tr>
              <a:tr h="886886">
                <a:tc>
                  <a:txBody>
                    <a:bodyPr/>
                    <a:lstStyle/>
                    <a:p>
                      <a:pPr algn="ctr">
                        <a:lnSpc>
                          <a:spcPct val="150000"/>
                        </a:lnSpc>
                        <a:spcAft>
                          <a:spcPts val="0"/>
                        </a:spcAft>
                      </a:pPr>
                      <a:r>
                        <a:rPr lang="en-US" altLang="zh-CN" sz="1800" kern="100" dirty="0">
                          <a:effectLst/>
                        </a:rPr>
                        <a:t>15</a:t>
                      </a:r>
                      <a:endParaRPr lang="zh-CN" sz="1800" b="1" kern="100" dirty="0">
                        <a:effectLst/>
                        <a:latin typeface="微软雅黑" pitchFamily="34" charset="-122"/>
                        <a:ea typeface="微软雅黑" pitchFamily="34" charset="-122"/>
                        <a:cs typeface="Times New Roman" pitchFamily="18" charset="0"/>
                      </a:endParaRPr>
                    </a:p>
                  </a:txBody>
                  <a:tcPr marL="68580" marR="68580" marT="0" marB="0" anchor="ctr"/>
                </a:tc>
                <a:tc>
                  <a:txBody>
                    <a:bodyPr/>
                    <a:lstStyle/>
                    <a:p>
                      <a:pPr algn="l">
                        <a:lnSpc>
                          <a:spcPct val="150000"/>
                        </a:lnSpc>
                        <a:spcAft>
                          <a:spcPts val="0"/>
                        </a:spcAft>
                      </a:pPr>
                      <a:r>
                        <a:rPr lang="zh-CN" altLang="en-US" sz="1200" kern="100" dirty="0">
                          <a:effectLst/>
                          <a:latin typeface="微软雅黑" pitchFamily="34" charset="-122"/>
                          <a:ea typeface="微软雅黑" pitchFamily="34" charset="-122"/>
                          <a:cs typeface="Times New Roman" pitchFamily="18" charset="0"/>
                        </a:rPr>
                        <a:t>不推荐使用</a:t>
                      </a:r>
                      <a:r>
                        <a:rPr lang="en-US" altLang="zh-CN" sz="1200" kern="100" dirty="0">
                          <a:effectLst/>
                          <a:latin typeface="微软雅黑" pitchFamily="34" charset="-122"/>
                          <a:ea typeface="微软雅黑" pitchFamily="34" charset="-122"/>
                          <a:cs typeface="Times New Roman" pitchFamily="18" charset="0"/>
                        </a:rPr>
                        <a:t>ANA</a:t>
                      </a:r>
                      <a:r>
                        <a:rPr lang="zh-CN" altLang="en-US" sz="1200" kern="100" dirty="0">
                          <a:effectLst/>
                          <a:latin typeface="微软雅黑" pitchFamily="34" charset="-122"/>
                          <a:ea typeface="微软雅黑" pitchFamily="34" charset="-122"/>
                          <a:cs typeface="Times New Roman" pitchFamily="18" charset="0"/>
                        </a:rPr>
                        <a:t>滴度（量值）的变化来反映</a:t>
                      </a:r>
                      <a:r>
                        <a:rPr lang="en-US" altLang="zh-CN" sz="1200" kern="100" dirty="0">
                          <a:effectLst/>
                          <a:latin typeface="微软雅黑" pitchFamily="34" charset="-122"/>
                          <a:ea typeface="微软雅黑" pitchFamily="34" charset="-122"/>
                          <a:cs typeface="Times New Roman" pitchFamily="18" charset="0"/>
                        </a:rPr>
                        <a:t>AID</a:t>
                      </a:r>
                      <a:r>
                        <a:rPr lang="zh-CN" altLang="en-US" sz="1200" kern="100" dirty="0">
                          <a:effectLst/>
                          <a:latin typeface="微软雅黑" pitchFamily="34" charset="-122"/>
                          <a:ea typeface="微软雅黑" pitchFamily="34" charset="-122"/>
                          <a:cs typeface="Times New Roman" pitchFamily="18" charset="0"/>
                        </a:rPr>
                        <a:t>的活动性和疗效反应性，不同厂家试剂可采用不同的滴度（量值）系统，不同滴度系统不能直接进行滴度值的比较，但部分检测项目可溯源到国际单位（</a:t>
                      </a:r>
                      <a:r>
                        <a:rPr lang="en-US" altLang="zh-CN" sz="1200" kern="100" dirty="0">
                          <a:effectLst/>
                          <a:latin typeface="微软雅黑" pitchFamily="34" charset="-122"/>
                          <a:ea typeface="微软雅黑" pitchFamily="34" charset="-122"/>
                          <a:cs typeface="Times New Roman" pitchFamily="18" charset="0"/>
                        </a:rPr>
                        <a:t>IU/ml</a:t>
                      </a:r>
                      <a:r>
                        <a:rPr lang="zh-CN" altLang="en-US" sz="1200" kern="100" dirty="0">
                          <a:effectLst/>
                          <a:latin typeface="微软雅黑" pitchFamily="34" charset="-122"/>
                          <a:ea typeface="微软雅黑" pitchFamily="34" charset="-122"/>
                          <a:cs typeface="Times New Roman" pitchFamily="18" charset="0"/>
                        </a:rPr>
                        <a:t>）后进行比较</a:t>
                      </a:r>
                      <a:endParaRPr lang="zh-CN" sz="1200" kern="100" dirty="0">
                        <a:effectLst/>
                        <a:latin typeface="微软雅黑" pitchFamily="34" charset="-122"/>
                        <a:ea typeface="微软雅黑" pitchFamily="34" charset="-122"/>
                        <a:cs typeface="Times New Roman" pitchFamily="18" charset="0"/>
                      </a:endParaRPr>
                    </a:p>
                  </a:txBody>
                  <a:tcPr marL="68580" marR="68580" marT="0" marB="0" anchor="ctr"/>
                </a:tc>
                <a:extLst>
                  <a:ext uri="{0D108BD9-81ED-4DB2-BD59-A6C34878D82A}">
                    <a16:rowId xmlns:a16="http://schemas.microsoft.com/office/drawing/2014/main" val="10007"/>
                  </a:ext>
                </a:extLst>
              </a:tr>
            </a:tbl>
          </a:graphicData>
        </a:graphic>
      </p:graphicFrame>
      <p:pic>
        <p:nvPicPr>
          <p:cNvPr id="491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88" y="0"/>
            <a:ext cx="9112012"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0250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742554"/>
            <a:ext cx="5976664" cy="4854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395536" y="1382514"/>
            <a:ext cx="5692584" cy="461665"/>
          </a:xfrm>
          <a:prstGeom prst="rect">
            <a:avLst/>
          </a:prstGeom>
        </p:spPr>
        <p:txBody>
          <a:bodyPr wrap="none">
            <a:spAutoFit/>
          </a:bodyPr>
          <a:lstStyle/>
          <a:p>
            <a:r>
              <a:rPr lang="en-US" altLang="zh-CN" sz="2400" b="1" dirty="0">
                <a:solidFill>
                  <a:prstClr val="black"/>
                </a:solidFill>
                <a:latin typeface="微软雅黑" panose="020B0503020204020204" pitchFamily="34" charset="-122"/>
                <a:ea typeface="微软雅黑" panose="020B0503020204020204" pitchFamily="34" charset="-122"/>
              </a:rPr>
              <a:t>2018-</a:t>
            </a:r>
            <a:r>
              <a:rPr lang="zh-CN" altLang="en-US" sz="2400" b="1" dirty="0">
                <a:solidFill>
                  <a:prstClr val="black"/>
                </a:solidFill>
                <a:latin typeface="微软雅黑" panose="020B0503020204020204" pitchFamily="34" charset="-122"/>
                <a:ea typeface="微软雅黑" panose="020B0503020204020204" pitchFamily="34" charset="-122"/>
              </a:rPr>
              <a:t>抗核抗体检测临床应用的专家共识</a:t>
            </a:r>
          </a:p>
        </p:txBody>
      </p:sp>
      <p:pic>
        <p:nvPicPr>
          <p:cNvPr id="501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79487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47" y="1095127"/>
            <a:ext cx="5692584" cy="461665"/>
          </a:xfrm>
          <a:prstGeom prst="rect">
            <a:avLst/>
          </a:prstGeom>
        </p:spPr>
        <p:txBody>
          <a:bodyPr wrap="none">
            <a:spAutoFit/>
          </a:bodyPr>
          <a:lstStyle/>
          <a:p>
            <a:r>
              <a:rPr lang="en-US" altLang="zh-CN" sz="2400" b="1" dirty="0">
                <a:solidFill>
                  <a:prstClr val="black"/>
                </a:solidFill>
                <a:latin typeface="微软雅黑" panose="020B0503020204020204" pitchFamily="34" charset="-122"/>
                <a:ea typeface="微软雅黑" panose="020B0503020204020204" pitchFamily="34" charset="-122"/>
              </a:rPr>
              <a:t>2018-</a:t>
            </a:r>
            <a:r>
              <a:rPr lang="zh-CN" altLang="en-US" sz="2400" b="1" dirty="0">
                <a:solidFill>
                  <a:prstClr val="black"/>
                </a:solidFill>
                <a:latin typeface="微软雅黑" panose="020B0503020204020204" pitchFamily="34" charset="-122"/>
                <a:ea typeface="微软雅黑" panose="020B0503020204020204" pitchFamily="34" charset="-122"/>
              </a:rPr>
              <a:t>抗核抗体检测临床应用的专家共识</a:t>
            </a:r>
          </a:p>
        </p:txBody>
      </p:sp>
      <p:grpSp>
        <p:nvGrpSpPr>
          <p:cNvPr id="3" name="组合 2"/>
          <p:cNvGrpSpPr/>
          <p:nvPr/>
        </p:nvGrpSpPr>
        <p:grpSpPr>
          <a:xfrm>
            <a:off x="1619672" y="1556792"/>
            <a:ext cx="5616624" cy="5112568"/>
            <a:chOff x="2354348" y="980728"/>
            <a:chExt cx="3865199" cy="6426200"/>
          </a:xfrm>
        </p:grpSpPr>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5097" y="980728"/>
              <a:ext cx="3854450" cy="180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4348" y="2790478"/>
              <a:ext cx="3816350" cy="165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95623" y="4447828"/>
              <a:ext cx="3733800" cy="295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5120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17" y="6325"/>
            <a:ext cx="9141283"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54442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5288" y="1492704"/>
            <a:ext cx="8245678" cy="1410643"/>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chemeClr val="tx1"/>
            </a:solidFill>
          </a:ln>
        </p:spPr>
        <p:txBody>
          <a:bodyPr wrap="square" rtlCol="0">
            <a:spAutoFit/>
          </a:bodyPr>
          <a:lstStyle/>
          <a:p>
            <a:pPr marL="355600" lvl="0" indent="-342900">
              <a:lnSpc>
                <a:spcPct val="150000"/>
              </a:lnSpc>
              <a:spcBef>
                <a:spcPts val="100"/>
              </a:spcBef>
              <a:buClr>
                <a:srgbClr val="00007C"/>
              </a:buClr>
              <a:buSzPct val="75000"/>
              <a:buFont typeface="Wingdings"/>
              <a:buChar char=""/>
              <a:tabLst>
                <a:tab pos="354965" algn="l"/>
                <a:tab pos="355600" algn="l"/>
              </a:tabLst>
            </a:pPr>
            <a:r>
              <a:rPr lang="zh-CN" altLang="en-US" sz="2000" spc="5" dirty="0">
                <a:latin typeface="微软雅黑" pitchFamily="34" charset="-122"/>
                <a:ea typeface="微软雅黑" pitchFamily="34" charset="-122"/>
              </a:rPr>
              <a:t>传统意义上</a:t>
            </a:r>
            <a:r>
              <a:rPr lang="en-US" altLang="zh-CN" sz="2000" spc="5" dirty="0">
                <a:latin typeface="微软雅黑" pitchFamily="34" charset="-122"/>
                <a:ea typeface="微软雅黑" pitchFamily="34" charset="-122"/>
              </a:rPr>
              <a:t>ANA</a:t>
            </a:r>
            <a:r>
              <a:rPr lang="zh-CN" altLang="en-US" sz="2000" spc="5" dirty="0">
                <a:latin typeface="微软雅黑" pitchFamily="34" charset="-122"/>
                <a:ea typeface="微软雅黑" pitchFamily="34" charset="-122"/>
              </a:rPr>
              <a:t>指抗细胞核抗原成分的细胞抗体的总称。</a:t>
            </a:r>
            <a:endParaRPr lang="en-US" altLang="zh-CN" sz="2000" spc="5" dirty="0">
              <a:latin typeface="微软雅黑" pitchFamily="34" charset="-122"/>
              <a:ea typeface="微软雅黑" pitchFamily="34" charset="-122"/>
            </a:endParaRPr>
          </a:p>
          <a:p>
            <a:pPr marL="355600" lvl="0" indent="-342900">
              <a:lnSpc>
                <a:spcPct val="150000"/>
              </a:lnSpc>
              <a:spcBef>
                <a:spcPts val="100"/>
              </a:spcBef>
              <a:buClr>
                <a:srgbClr val="00007C"/>
              </a:buClr>
              <a:buSzPct val="75000"/>
              <a:buFont typeface="Wingdings"/>
              <a:buChar char=""/>
              <a:tabLst>
                <a:tab pos="354965" algn="l"/>
                <a:tab pos="355600" algn="l"/>
              </a:tabLst>
            </a:pPr>
            <a:r>
              <a:rPr lang="zh-CN" altLang="en-US" b="0" u="none" dirty="0">
                <a:latin typeface="微软雅黑" panose="020B0503020204020204" pitchFamily="34" charset="-122"/>
                <a:ea typeface="微软雅黑" panose="020B0503020204020204" pitchFamily="34" charset="-122"/>
              </a:rPr>
              <a:t>随着检测技术的改进</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ANA</a:t>
            </a:r>
            <a:r>
              <a:rPr lang="zh-CN" altLang="en-US" dirty="0">
                <a:latin typeface="微软雅黑" panose="020B0503020204020204" pitchFamily="34" charset="-122"/>
                <a:ea typeface="微软雅黑" panose="020B0503020204020204" pitchFamily="34" charset="-122"/>
              </a:rPr>
              <a:t>针对的靶抗原成分由细胞核扩展到</a:t>
            </a:r>
            <a:r>
              <a:rPr lang="zh-CN" altLang="en-US" b="0" u="none" dirty="0">
                <a:latin typeface="微软雅黑" panose="020B0503020204020204" pitchFamily="34" charset="-122"/>
                <a:ea typeface="微软雅黑" panose="020B0503020204020204" pitchFamily="34" charset="-122"/>
              </a:rPr>
              <a:t>整个细胞成分。</a:t>
            </a:r>
            <a:endParaRPr lang="en-US" altLang="zh-CN" b="0" u="none" dirty="0">
              <a:latin typeface="微软雅黑" panose="020B0503020204020204" pitchFamily="34" charset="-122"/>
              <a:ea typeface="微软雅黑" panose="020B0503020204020204" pitchFamily="34" charset="-122"/>
            </a:endParaRPr>
          </a:p>
          <a:p>
            <a:pPr marL="355600" lvl="0" indent="-342900">
              <a:lnSpc>
                <a:spcPct val="150000"/>
              </a:lnSpc>
              <a:spcBef>
                <a:spcPts val="100"/>
              </a:spcBef>
              <a:buClr>
                <a:srgbClr val="00007C"/>
              </a:buClr>
              <a:buSzPct val="75000"/>
              <a:buFont typeface="Wingdings"/>
              <a:buChar char=""/>
              <a:tabLst>
                <a:tab pos="354965" algn="l"/>
                <a:tab pos="355600" algn="l"/>
              </a:tabLst>
            </a:pPr>
            <a:r>
              <a:rPr lang="zh-CN" altLang="en-US" dirty="0">
                <a:solidFill>
                  <a:srgbClr val="C00000"/>
                </a:solidFill>
                <a:latin typeface="微软雅黑" panose="020B0503020204020204" pitchFamily="34" charset="-122"/>
                <a:ea typeface="微软雅黑" panose="020B0503020204020204" pitchFamily="34" charset="-122"/>
              </a:rPr>
              <a:t>目前</a:t>
            </a:r>
            <a:r>
              <a:rPr lang="en-US" altLang="zh-CN" dirty="0">
                <a:solidFill>
                  <a:srgbClr val="C00000"/>
                </a:solidFill>
                <a:latin typeface="微软雅黑" panose="020B0503020204020204" pitchFamily="34" charset="-122"/>
                <a:ea typeface="微软雅黑" panose="020B0503020204020204" pitchFamily="34" charset="-122"/>
              </a:rPr>
              <a:t>ANA</a:t>
            </a:r>
            <a:r>
              <a:rPr lang="zh-CN" altLang="en-US" dirty="0">
                <a:solidFill>
                  <a:srgbClr val="C00000"/>
                </a:solidFill>
                <a:latin typeface="微软雅黑" panose="020B0503020204020204" pitchFamily="34" charset="-122"/>
                <a:ea typeface="微软雅黑" panose="020B0503020204020204" pitchFamily="34" charset="-122"/>
              </a:rPr>
              <a:t>定义是以真核细胞的各种成分为靶抗原的自身抗体总称。</a:t>
            </a:r>
            <a:endParaRPr lang="zh-CN" altLang="en-US" b="0" u="none" dirty="0">
              <a:solidFill>
                <a:srgbClr val="C0000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256004" y="967476"/>
            <a:ext cx="2440147"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a:t>
            </a:r>
            <a:r>
              <a:rPr lang="en-US" altLang="zh-CN" sz="2400" b="1" dirty="0">
                <a:solidFill>
                  <a:prstClr val="black"/>
                </a:solidFill>
                <a:latin typeface="微软雅黑" panose="020B0503020204020204" pitchFamily="34" charset="-122"/>
                <a:ea typeface="微软雅黑" panose="020B0503020204020204" pitchFamily="34" charset="-122"/>
              </a:rPr>
              <a:t>ANA</a:t>
            </a:r>
            <a:r>
              <a:rPr lang="zh-CN" altLang="en-US" sz="2400" b="1" dirty="0">
                <a:solidFill>
                  <a:prstClr val="black"/>
                </a:solidFill>
                <a:latin typeface="微软雅黑" panose="020B0503020204020204" pitchFamily="34" charset="-122"/>
                <a:ea typeface="微软雅黑" panose="020B0503020204020204" pitchFamily="34" charset="-122"/>
              </a:rPr>
              <a:t>）</a:t>
            </a:r>
          </a:p>
        </p:txBody>
      </p:sp>
      <p:pic>
        <p:nvPicPr>
          <p:cNvPr id="4" name="Picture 2"/>
          <p:cNvPicPr>
            <a:picLocks noChangeAspect="1" noChangeArrowheads="1"/>
          </p:cNvPicPr>
          <p:nvPr/>
        </p:nvPicPr>
        <p:blipFill>
          <a:blip r:embed="rId2" cstate="print"/>
          <a:srcRect/>
          <a:stretch>
            <a:fillRect/>
          </a:stretch>
        </p:blipFill>
        <p:spPr bwMode="auto">
          <a:xfrm>
            <a:off x="2684731" y="3037554"/>
            <a:ext cx="3750151" cy="2556622"/>
          </a:xfrm>
          <a:prstGeom prst="rect">
            <a:avLst/>
          </a:prstGeom>
          <a:noFill/>
          <a:ln w="9525">
            <a:noFill/>
            <a:miter lim="800000"/>
            <a:headEnd/>
            <a:tailEnd/>
          </a:ln>
          <a:effectLst/>
        </p:spPr>
      </p:pic>
      <p:sp>
        <p:nvSpPr>
          <p:cNvPr id="5" name="object 19"/>
          <p:cNvSpPr/>
          <p:nvPr/>
        </p:nvSpPr>
        <p:spPr>
          <a:xfrm>
            <a:off x="356615" y="5594176"/>
            <a:ext cx="8406384" cy="1219200"/>
          </a:xfrm>
          <a:prstGeom prst="rect">
            <a:avLst/>
          </a:prstGeom>
          <a:blipFill>
            <a:blip r:embed="rId3" cstate="print"/>
            <a:stretch>
              <a:fillRect/>
            </a:stretch>
          </a:blipFill>
        </p:spPr>
        <p:txBody>
          <a:bodyPr wrap="square" lIns="0" tIns="0" rIns="0" bIns="0" rtlCol="0"/>
          <a:lstStyle/>
          <a:p>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68" y="1654"/>
            <a:ext cx="9134632"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22689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2835" y="2057400"/>
            <a:ext cx="6477000" cy="4644390"/>
            <a:chOff x="1680" y="2760"/>
            <a:chExt cx="10200" cy="7314"/>
          </a:xfrm>
        </p:grpSpPr>
        <p:sp>
          <p:nvSpPr>
            <p:cNvPr id="3" name="object 13"/>
            <p:cNvSpPr/>
            <p:nvPr/>
          </p:nvSpPr>
          <p:spPr>
            <a:xfrm>
              <a:off x="6000" y="2760"/>
              <a:ext cx="2599" cy="3480"/>
            </a:xfrm>
            <a:prstGeom prst="rect">
              <a:avLst/>
            </a:prstGeom>
            <a:blipFill>
              <a:blip r:embed="rId2" cstate="print"/>
              <a:stretch>
                <a:fillRect/>
              </a:stretch>
            </a:blipFill>
          </p:spPr>
          <p:txBody>
            <a:bodyPr wrap="square" lIns="0" tIns="0" rIns="0" bIns="0" rtlCol="0"/>
            <a:lstStyle/>
            <a:p>
              <a:endParaRPr/>
            </a:p>
          </p:txBody>
        </p:sp>
        <p:sp>
          <p:nvSpPr>
            <p:cNvPr id="4" name="object 14"/>
            <p:cNvSpPr/>
            <p:nvPr/>
          </p:nvSpPr>
          <p:spPr>
            <a:xfrm>
              <a:off x="8880" y="2760"/>
              <a:ext cx="3000" cy="3600"/>
            </a:xfrm>
            <a:prstGeom prst="rect">
              <a:avLst/>
            </a:prstGeom>
            <a:blipFill>
              <a:blip r:embed="rId3" cstate="print"/>
              <a:stretch>
                <a:fillRect/>
              </a:stretch>
            </a:blipFill>
          </p:spPr>
          <p:txBody>
            <a:bodyPr wrap="square" lIns="0" tIns="0" rIns="0" bIns="0" rtlCol="0"/>
            <a:lstStyle/>
            <a:p>
              <a:endParaRPr/>
            </a:p>
          </p:txBody>
        </p:sp>
        <p:sp>
          <p:nvSpPr>
            <p:cNvPr id="5" name="object 15"/>
            <p:cNvSpPr/>
            <p:nvPr/>
          </p:nvSpPr>
          <p:spPr>
            <a:xfrm>
              <a:off x="1800" y="3000"/>
              <a:ext cx="4001" cy="3000"/>
            </a:xfrm>
            <a:prstGeom prst="rect">
              <a:avLst/>
            </a:prstGeom>
            <a:blipFill>
              <a:blip r:embed="rId4" cstate="print"/>
              <a:stretch>
                <a:fillRect/>
              </a:stretch>
            </a:blipFill>
          </p:spPr>
          <p:txBody>
            <a:bodyPr wrap="square" lIns="0" tIns="0" rIns="0" bIns="0" rtlCol="0"/>
            <a:lstStyle/>
            <a:p>
              <a:endParaRPr/>
            </a:p>
          </p:txBody>
        </p:sp>
        <p:sp>
          <p:nvSpPr>
            <p:cNvPr id="6" name="object 16"/>
            <p:cNvSpPr/>
            <p:nvPr/>
          </p:nvSpPr>
          <p:spPr>
            <a:xfrm>
              <a:off x="1680" y="6720"/>
              <a:ext cx="4481" cy="3355"/>
            </a:xfrm>
            <a:prstGeom prst="rect">
              <a:avLst/>
            </a:prstGeom>
            <a:blipFill>
              <a:blip r:embed="rId5" cstate="print"/>
              <a:stretch>
                <a:fillRect/>
              </a:stretch>
            </a:blipFill>
          </p:spPr>
          <p:txBody>
            <a:bodyPr wrap="square" lIns="0" tIns="0" rIns="0" bIns="0" rtlCol="0"/>
            <a:lstStyle/>
            <a:p>
              <a:endParaRPr/>
            </a:p>
          </p:txBody>
        </p:sp>
        <p:sp>
          <p:nvSpPr>
            <p:cNvPr id="7" name="object 17"/>
            <p:cNvSpPr/>
            <p:nvPr/>
          </p:nvSpPr>
          <p:spPr>
            <a:xfrm>
              <a:off x="6720" y="6720"/>
              <a:ext cx="4282" cy="3211"/>
            </a:xfrm>
            <a:prstGeom prst="rect">
              <a:avLst/>
            </a:prstGeom>
            <a:blipFill>
              <a:blip r:embed="rId6" cstate="print"/>
              <a:stretch>
                <a:fillRect/>
              </a:stretch>
            </a:blipFill>
          </p:spPr>
          <p:txBody>
            <a:bodyPr wrap="square" lIns="0" tIns="0" rIns="0" bIns="0" rtlCol="0"/>
            <a:lstStyle/>
            <a:p>
              <a:endParaRPr/>
            </a:p>
          </p:txBody>
        </p:sp>
      </p:grpSp>
      <p:sp>
        <p:nvSpPr>
          <p:cNvPr id="8" name="TextBox 7"/>
          <p:cNvSpPr txBox="1"/>
          <p:nvPr/>
        </p:nvSpPr>
        <p:spPr>
          <a:xfrm>
            <a:off x="624252" y="1415647"/>
            <a:ext cx="8247185" cy="400110"/>
          </a:xfrm>
          <a:prstGeom prst="rect">
            <a:avLst/>
          </a:prstGeom>
          <a:noFill/>
        </p:spPr>
        <p:txBody>
          <a:bodyPr wrap="square" rtlCol="0">
            <a:spAutoFit/>
          </a:bodyPr>
          <a:lstStyle/>
          <a:p>
            <a:r>
              <a:rPr lang="zh-CN" altLang="en-US" sz="2000" dirty="0">
                <a:solidFill>
                  <a:srgbClr val="00B0F0"/>
                </a:solidFill>
                <a:latin typeface="微软雅黑" pitchFamily="34" charset="-122"/>
                <a:ea typeface="微软雅黑" pitchFamily="34" charset="-122"/>
              </a:rPr>
              <a:t>越来越多的临床工作和研究发现针对细胞核成分的自身抗体确实重要</a:t>
            </a:r>
          </a:p>
        </p:txBody>
      </p:sp>
      <p:sp>
        <p:nvSpPr>
          <p:cNvPr id="9" name="TextBox 8"/>
          <p:cNvSpPr txBox="1"/>
          <p:nvPr/>
        </p:nvSpPr>
        <p:spPr>
          <a:xfrm>
            <a:off x="356615" y="911776"/>
            <a:ext cx="2440147"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a:t>
            </a:r>
            <a:r>
              <a:rPr lang="en-US" altLang="zh-CN" sz="2400" b="1" dirty="0">
                <a:solidFill>
                  <a:prstClr val="black"/>
                </a:solidFill>
                <a:latin typeface="微软雅黑" panose="020B0503020204020204" pitchFamily="34" charset="-122"/>
                <a:ea typeface="微软雅黑" panose="020B0503020204020204" pitchFamily="34" charset="-122"/>
              </a:rPr>
              <a:t>ANA</a:t>
            </a:r>
            <a:r>
              <a:rPr lang="zh-CN" altLang="en-US" sz="2400" b="1" dirty="0">
                <a:solidFill>
                  <a:prstClr val="black"/>
                </a:solidFill>
                <a:latin typeface="微软雅黑" panose="020B0503020204020204" pitchFamily="34" charset="-122"/>
                <a:ea typeface="微软雅黑" panose="020B0503020204020204" pitchFamily="34" charset="-122"/>
              </a:rPr>
              <a:t>）</a:t>
            </a:r>
          </a:p>
        </p:txBody>
      </p:sp>
      <p:pic>
        <p:nvPicPr>
          <p:cNvPr id="4098"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900" y="0"/>
            <a:ext cx="9125099"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3178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19200" y="1958340"/>
            <a:ext cx="6405880" cy="4752340"/>
            <a:chOff x="1920" y="2664"/>
            <a:chExt cx="10088" cy="7484"/>
          </a:xfrm>
        </p:grpSpPr>
        <p:sp>
          <p:nvSpPr>
            <p:cNvPr id="3" name="object 15"/>
            <p:cNvSpPr/>
            <p:nvPr/>
          </p:nvSpPr>
          <p:spPr>
            <a:xfrm>
              <a:off x="1920" y="6686"/>
              <a:ext cx="4519" cy="3391"/>
            </a:xfrm>
            <a:prstGeom prst="rect">
              <a:avLst/>
            </a:prstGeom>
            <a:blipFill>
              <a:blip r:embed="rId2"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 name="object 16"/>
            <p:cNvSpPr/>
            <p:nvPr/>
          </p:nvSpPr>
          <p:spPr>
            <a:xfrm>
              <a:off x="7200" y="2664"/>
              <a:ext cx="4800" cy="3607"/>
            </a:xfrm>
            <a:prstGeom prst="rect">
              <a:avLst/>
            </a:prstGeom>
            <a:blipFill>
              <a:blip r:embed="rId3"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17"/>
            <p:cNvSpPr/>
            <p:nvPr/>
          </p:nvSpPr>
          <p:spPr>
            <a:xfrm>
              <a:off x="8288" y="6488"/>
              <a:ext cx="3720" cy="3660"/>
            </a:xfrm>
            <a:prstGeom prst="rect">
              <a:avLst/>
            </a:prstGeom>
            <a:blipFill>
              <a:blip r:embed="rId4"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object 18"/>
            <p:cNvSpPr/>
            <p:nvPr/>
          </p:nvSpPr>
          <p:spPr>
            <a:xfrm>
              <a:off x="1920" y="3120"/>
              <a:ext cx="4171" cy="3134"/>
            </a:xfrm>
            <a:prstGeom prst="rect">
              <a:avLst/>
            </a:prstGeom>
            <a:blipFill>
              <a:blip r:embed="rId5"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7" name="TextBox 6"/>
          <p:cNvSpPr txBox="1"/>
          <p:nvPr/>
        </p:nvSpPr>
        <p:spPr>
          <a:xfrm>
            <a:off x="1217200" y="1412776"/>
            <a:ext cx="8247185" cy="400110"/>
          </a:xfrm>
          <a:prstGeom prst="rect">
            <a:avLst/>
          </a:prstGeom>
          <a:noFill/>
        </p:spPr>
        <p:txBody>
          <a:bodyPr wrap="square" rtlCol="0">
            <a:spAutoFit/>
          </a:bodyPr>
          <a:lstStyle/>
          <a:p>
            <a:r>
              <a:rPr lang="zh-CN" altLang="en-US" sz="2000" dirty="0">
                <a:solidFill>
                  <a:srgbClr val="00B0F0"/>
                </a:solidFill>
                <a:latin typeface="微软雅黑" pitchFamily="34" charset="-122"/>
                <a:ea typeface="微软雅黑" pitchFamily="34" charset="-122"/>
              </a:rPr>
              <a:t>但针对胞浆及其他非细胞核成分的抗体也很重要</a:t>
            </a:r>
          </a:p>
        </p:txBody>
      </p:sp>
      <p:sp>
        <p:nvSpPr>
          <p:cNvPr id="8" name="TextBox 7"/>
          <p:cNvSpPr txBox="1"/>
          <p:nvPr/>
        </p:nvSpPr>
        <p:spPr>
          <a:xfrm>
            <a:off x="356614" y="988781"/>
            <a:ext cx="2440147"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a:t>
            </a:r>
            <a:r>
              <a:rPr lang="en-US" altLang="zh-CN" sz="2400" b="1" dirty="0">
                <a:solidFill>
                  <a:prstClr val="black"/>
                </a:solidFill>
                <a:latin typeface="微软雅黑" panose="020B0503020204020204" pitchFamily="34" charset="-122"/>
                <a:ea typeface="微软雅黑" panose="020B0503020204020204" pitchFamily="34" charset="-122"/>
              </a:rPr>
              <a:t>ANA</a:t>
            </a:r>
            <a:r>
              <a:rPr lang="zh-CN" altLang="en-US" sz="2400" b="1" dirty="0">
                <a:solidFill>
                  <a:prstClr val="black"/>
                </a:solidFill>
                <a:latin typeface="微软雅黑" panose="020B0503020204020204" pitchFamily="34" charset="-122"/>
                <a:ea typeface="微软雅黑" panose="020B0503020204020204" pitchFamily="34" charset="-122"/>
              </a:rPr>
              <a:t>）</a:t>
            </a:r>
          </a:p>
        </p:txBody>
      </p:sp>
      <p:pic>
        <p:nvPicPr>
          <p:cNvPr id="512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130" y="0"/>
            <a:ext cx="9119870"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969061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7785" y="1635370"/>
            <a:ext cx="6141183" cy="739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1" y="4019795"/>
            <a:ext cx="8124092" cy="1273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下箭头 4"/>
          <p:cNvSpPr/>
          <p:nvPr/>
        </p:nvSpPr>
        <p:spPr>
          <a:xfrm>
            <a:off x="4290646" y="2470638"/>
            <a:ext cx="940777" cy="132763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67544" y="1170735"/>
            <a:ext cx="2440147"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rPr>
              <a:t>抗核抗体（</a:t>
            </a:r>
            <a:r>
              <a:rPr lang="en-US" altLang="zh-CN" sz="2400" b="1" dirty="0">
                <a:solidFill>
                  <a:prstClr val="black"/>
                </a:solidFill>
                <a:latin typeface="微软雅黑" panose="020B0503020204020204" pitchFamily="34" charset="-122"/>
                <a:ea typeface="微软雅黑" panose="020B0503020204020204" pitchFamily="34" charset="-122"/>
              </a:rPr>
              <a:t>ANA</a:t>
            </a:r>
            <a:r>
              <a:rPr lang="zh-CN" altLang="en-US" sz="2400" b="1" dirty="0">
                <a:solidFill>
                  <a:prstClr val="black"/>
                </a:solidFill>
                <a:latin typeface="微软雅黑" panose="020B0503020204020204" pitchFamily="34" charset="-122"/>
                <a:ea typeface="微软雅黑" panose="020B0503020204020204" pitchFamily="34" charset="-122"/>
              </a:rPr>
              <a:t>）</a:t>
            </a: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8457"/>
            <a:ext cx="9144000"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402878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气流">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460</TotalTime>
  <Words>2348</Words>
  <Application>Microsoft Office PowerPoint</Application>
  <PresentationFormat>全屏显示(4:3)</PresentationFormat>
  <Paragraphs>325</Paragraphs>
  <Slides>56</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56</vt:i4>
      </vt:variant>
    </vt:vector>
  </HeadingPairs>
  <TitlesOfParts>
    <vt:vector size="72" baseType="lpstr">
      <vt:lpstr>Droid Sans Fallback</vt:lpstr>
      <vt:lpstr>Noto Sans CJK JP Regular</vt:lpstr>
      <vt:lpstr>Noto Sans Mono CJK JP Regular</vt:lpstr>
      <vt:lpstr>黑体</vt:lpstr>
      <vt:lpstr>隶书</vt:lpstr>
      <vt:lpstr>微软雅黑</vt:lpstr>
      <vt:lpstr>Arial</vt:lpstr>
      <vt:lpstr>Calibri</vt:lpstr>
      <vt:lpstr>Century Gothic</vt:lpstr>
      <vt:lpstr>Georgia</vt:lpstr>
      <vt:lpstr>Times New Roman</vt:lpstr>
      <vt:lpstr>Trebuchet MS</vt:lpstr>
      <vt:lpstr>Wingdings</vt:lpstr>
      <vt:lpstr>Wingdings 3</vt:lpstr>
      <vt:lpstr>Office 主题</vt:lpstr>
      <vt:lpstr>气流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已被纳入自身免疫性疾病（AID）诊断指南的抗核抗体：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宫 翊君</cp:lastModifiedBy>
  <cp:revision>36</cp:revision>
  <dcterms:created xsi:type="dcterms:W3CDTF">2019-10-11T02:09:49Z</dcterms:created>
  <dcterms:modified xsi:type="dcterms:W3CDTF">2019-11-07T14:19:49Z</dcterms:modified>
</cp:coreProperties>
</file>